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DM Sans" pitchFamily="2" charset="0"/>
      <p:regular r:id="rId12"/>
    </p:embeddedFont>
    <p:embeddedFont>
      <p:font typeface="PT Serif" panose="020A0603040505020204" pitchFamily="18"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3969" autoAdjust="0"/>
  </p:normalViewPr>
  <p:slideViewPr>
    <p:cSldViewPr snapToGrid="0" snapToObjects="1">
      <p:cViewPr varScale="1">
        <p:scale>
          <a:sx n="54" d="100"/>
          <a:sy n="54" d="100"/>
        </p:scale>
        <p:origin x="94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5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*“Hi, we’re </a:t>
            </a:r>
            <a:r>
              <a:rPr lang="en-US" sz="1800" b="0" i="0" u="none" strike="noStrike" dirty="0" err="1">
                <a:solidFill>
                  <a:srgbClr val="000000"/>
                </a:solidFill>
                <a:effectLst/>
                <a:latin typeface="Arial" panose="020B0604020202020204" pitchFamily="34" charset="0"/>
              </a:rPr>
              <a:t>Legify</a:t>
            </a:r>
            <a:r>
              <a:rPr lang="en-US" sz="1800" b="0" i="0" u="none" strike="noStrike" dirty="0">
                <a:solidFill>
                  <a:srgbClr val="000000"/>
                </a:solidFill>
                <a:effectLst/>
                <a:latin typeface="Arial" panose="020B0604020202020204" pitchFamily="34" charset="0"/>
              </a:rPr>
              <a:t>, and we’re here to make legal workflows simpler, faster, and more reliable for businesses in Tunisia. </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Our mission is to transform how companies handle legal tasks like contract drafting, compliance checks, and risk analysis—using the power of AI.</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Now, you might think that legal processes are something that’s already been solved, right? </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But if you’re working at a growing company, especially in Tunisia, you know that’s not quite true.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So, what’s the real problem? </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*“Imagine being in this situation: you need to draft or review a contract, and it takes hours to get it right. You worry about compliance with local regulations, but you don’t have neither the time nor resources to dig into every update. You have to rely on external legal experts—adding extra costs to your bottom line.</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And here's the kicker: it’s not just about saving time—it’s about avoiding mistakes that can cost you much more down the road. Every error, every missed risk, every overlooked compliance requirement could end up being a huge liability.</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In short, businesses are stuck in an outdated, slow, and expensive legal process. But what if we could change that?”*</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*“Introducing </a:t>
            </a:r>
            <a:r>
              <a:rPr lang="en-US" sz="1800" b="0" i="0" u="none" strike="noStrike" dirty="0" err="1">
                <a:solidFill>
                  <a:srgbClr val="000000"/>
                </a:solidFill>
                <a:effectLst/>
                <a:latin typeface="Arial" panose="020B0604020202020204" pitchFamily="34" charset="0"/>
              </a:rPr>
              <a:t>Legify</a:t>
            </a:r>
            <a:r>
              <a:rPr lang="en-US" sz="1800" b="0" i="0" u="none" strike="noStrike" dirty="0">
                <a:solidFill>
                  <a:srgbClr val="000000"/>
                </a:solidFill>
                <a:effectLst/>
                <a:latin typeface="Arial" panose="020B0604020202020204" pitchFamily="34" charset="0"/>
              </a:rPr>
              <a:t>. We’ve created a platform that makes legal workflows faster, smarter, and more accurate—without the need for costly external counsel or endless hours spent reviewing documents.</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With </a:t>
            </a:r>
            <a:r>
              <a:rPr lang="en-US" sz="1800" b="0" i="0" u="none" strike="noStrike" dirty="0" err="1">
                <a:solidFill>
                  <a:srgbClr val="000000"/>
                </a:solidFill>
                <a:effectLst/>
                <a:latin typeface="Arial" panose="020B0604020202020204" pitchFamily="34" charset="0"/>
              </a:rPr>
              <a:t>Legify</a:t>
            </a:r>
            <a:r>
              <a:rPr lang="en-US" sz="1800" b="0" i="0" u="none" strike="noStrike" dirty="0">
                <a:solidFill>
                  <a:srgbClr val="000000"/>
                </a:solidFill>
                <a:effectLst/>
                <a:latin typeface="Arial" panose="020B0604020202020204" pitchFamily="34" charset="0"/>
              </a:rPr>
              <a:t>, you can:</a:t>
            </a:r>
            <a:endParaRPr lang="en-US" b="0" dirty="0">
              <a:effectLst/>
            </a:endParaRPr>
          </a:p>
          <a:p>
            <a:pPr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Draft compliant document in minutes.</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Analyze risks instantly.</a:t>
            </a:r>
          </a:p>
          <a:p>
            <a:pPr rtl="0" fontAlgn="base">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Access real-time legal insights.</a:t>
            </a:r>
          </a:p>
          <a:p>
            <a:pPr rtl="0" fontAlgn="base">
              <a:spcAft>
                <a:spcPts val="12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We’ve designed this platform to be the ultimate legal assistant, one that takes care of the heavy lifting so you can focus on growing your business.”*</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Contract Drafting Assistant</a:t>
            </a:r>
            <a:r>
              <a:rPr lang="en-US" sz="1800" b="0" i="0" u="none" strike="noStrike" dirty="0">
                <a:solidFill>
                  <a:srgbClr val="000000"/>
                </a:solidFill>
                <a:effectLst/>
                <a:latin typeface="Arial" panose="020B0604020202020204" pitchFamily="34" charset="0"/>
              </a:rPr>
              <a:t> allows you to create fully-compliant, customized contracts with just a few inputs—saving hours of work.</a:t>
            </a:r>
          </a:p>
          <a:p>
            <a:pPr rtl="0" fontAlgn="base">
              <a:spcBef>
                <a:spcPts val="1200"/>
              </a:spcBef>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Contract Review and Risk Analysis</a:t>
            </a:r>
            <a:r>
              <a:rPr lang="en-US" sz="1800" b="0" i="0" u="none" strike="noStrike" dirty="0">
                <a:solidFill>
                  <a:srgbClr val="000000"/>
                </a:solidFill>
                <a:effectLst/>
                <a:latin typeface="Arial" panose="020B0604020202020204" pitchFamily="34" charset="0"/>
              </a:rPr>
              <a:t> feature automatically flags potential risks in any document, from ambiguous clauses to missing terms, giving you actionable suggestions.</a:t>
            </a:r>
          </a:p>
          <a:p>
            <a:pPr rtl="0" fontAlgn="base">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Aft>
                <a:spcPts val="12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Automated Legal Research Assistant</a:t>
            </a:r>
            <a:r>
              <a:rPr lang="en-US" sz="1800" b="0" i="0" u="none" strike="noStrike" dirty="0">
                <a:solidFill>
                  <a:srgbClr val="000000"/>
                </a:solidFill>
                <a:effectLst/>
                <a:latin typeface="Arial" panose="020B0604020202020204" pitchFamily="34" charset="0"/>
              </a:rPr>
              <a:t>: Instantly access laws, regulations, and precedents for quick decision-making.</a:t>
            </a:r>
          </a:p>
          <a:p>
            <a:pPr rtl="0" fontAlgn="base">
              <a:spcAft>
                <a:spcPts val="12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Employee Guidance Bot</a:t>
            </a:r>
            <a:r>
              <a:rPr lang="en-US" sz="1800" b="0" i="0" u="none" strike="noStrike" dirty="0">
                <a:solidFill>
                  <a:srgbClr val="000000"/>
                </a:solidFill>
                <a:effectLst/>
                <a:latin typeface="Arial" panose="020B0604020202020204" pitchFamily="34" charset="0"/>
              </a:rPr>
              <a:t>: Providing employees with instant answers to common legal questions or procedures at work.</a:t>
            </a:r>
          </a:p>
          <a:p>
            <a:r>
              <a:rPr lang="en-US" sz="1200" b="0" i="0" u="none" strike="noStrike" dirty="0">
                <a:solidFill>
                  <a:srgbClr val="000000"/>
                </a:solidFill>
                <a:effectLst/>
                <a:latin typeface="Arial" panose="020B0604020202020204" pitchFamily="34" charset="0"/>
              </a:rPr>
              <a:t>“The legal tech market in Tunisia is underserved,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with a potential market size of 600–921 million TND. </a:t>
            </a:r>
          </a:p>
          <a:p>
            <a:endParaRPr lang="en-US" sz="1800" b="0" i="0" u="none" strike="noStrike" dirty="0">
              <a:solidFill>
                <a:srgbClr val="000000"/>
              </a:solidFill>
              <a:effectLst/>
              <a:latin typeface="Arial" panose="020B0604020202020204" pitchFamily="34" charset="0"/>
            </a:endParaRPr>
          </a:p>
          <a:p>
            <a:r>
              <a:rPr lang="en-US" sz="1800" b="0" i="0" u="none" strike="noStrike" dirty="0" err="1">
                <a:solidFill>
                  <a:srgbClr val="000000"/>
                </a:solidFill>
                <a:effectLst/>
                <a:latin typeface="Arial" panose="020B0604020202020204" pitchFamily="34" charset="0"/>
              </a:rPr>
              <a:t>Legify</a:t>
            </a:r>
            <a:r>
              <a:rPr lang="en-US" sz="1800" b="0" i="0" u="none" strike="noStrike" dirty="0">
                <a:solidFill>
                  <a:srgbClr val="000000"/>
                </a:solidFill>
                <a:effectLst/>
                <a:latin typeface="Arial" panose="020B0604020202020204" pitchFamily="34" charset="0"/>
              </a:rPr>
              <a:t> is positioned to capture 5–10% of this market by addressing the needs of SMBs, large law firms, and corporate legal teams.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*“Our business model is designed to be as scalable as the technology we’ve built.</a:t>
            </a:r>
          </a:p>
          <a:p>
            <a:pPr rtl="0">
              <a:spcBef>
                <a:spcPts val="1200"/>
              </a:spcBef>
              <a:spcAft>
                <a:spcPts val="1200"/>
              </a:spcAft>
            </a:pPr>
            <a:endParaRPr lang="en-US" b="0" dirty="0">
              <a:effectLst/>
            </a:endParaRPr>
          </a:p>
          <a:p>
            <a:pPr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offer subscription-based pricing that’s tailored to the size of the business, ensuring it’s accessible to both SMBs and large enterprises…</a:t>
            </a:r>
            <a:r>
              <a:rPr lang="en-US" sz="1800" b="0" i="0" u="none" strike="noStrike" dirty="0" err="1">
                <a:solidFill>
                  <a:srgbClr val="000000"/>
                </a:solidFill>
                <a:effectLst/>
                <a:latin typeface="Arial" panose="020B0604020202020204" pitchFamily="34" charset="0"/>
              </a:rPr>
              <a:t>etc</a:t>
            </a:r>
            <a:endParaRPr lang="en-US" sz="1800" b="0" i="0" u="none" strike="noStrike" dirty="0">
              <a:solidFill>
                <a:srgbClr val="000000"/>
              </a:solidFill>
              <a:effectLst/>
              <a:latin typeface="Arial" panose="020B0604020202020204" pitchFamily="34" charset="0"/>
            </a:endParaRPr>
          </a:p>
          <a:p>
            <a:pPr rtl="0" fontAlgn="base">
              <a:spcBef>
                <a:spcPts val="1200"/>
              </a:spcBef>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Customization packages are available for businesses with more complex needs.</a:t>
            </a:r>
          </a:p>
          <a:p>
            <a:pPr rtl="0" fontAlgn="base">
              <a:spcAft>
                <a:spcPts val="120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1200"/>
              </a:spcBef>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Our revenue streams come from SaaS subscriptions, additional service offerings, and data analytics, ensuring we can grow sustainably while providing value at every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*"In Tunisia, </a:t>
            </a:r>
            <a:r>
              <a:rPr lang="en-US" sz="1200" b="0" i="0" u="none" strike="noStrike" dirty="0" err="1">
                <a:solidFill>
                  <a:srgbClr val="000000"/>
                </a:solidFill>
                <a:effectLst/>
                <a:latin typeface="Arial" panose="020B0604020202020204" pitchFamily="34" charset="0"/>
              </a:rPr>
              <a:t>Legify</a:t>
            </a:r>
            <a:r>
              <a:rPr lang="en-US" sz="1200" b="0" i="0" u="none" strike="noStrike" dirty="0">
                <a:solidFill>
                  <a:srgbClr val="000000"/>
                </a:solidFill>
                <a:effectLst/>
                <a:latin typeface="Arial" panose="020B0604020202020204" pitchFamily="34" charset="0"/>
              </a:rPr>
              <a:t> is uniquely positioned as </a:t>
            </a:r>
            <a:r>
              <a:rPr lang="en-US" sz="1200" b="1" i="0" u="none" strike="noStrike" dirty="0">
                <a:solidFill>
                  <a:srgbClr val="000000"/>
                </a:solidFill>
                <a:effectLst/>
                <a:latin typeface="Arial" panose="020B0604020202020204" pitchFamily="34" charset="0"/>
              </a:rPr>
              <a:t>probably the only dedicated player</a:t>
            </a:r>
            <a:r>
              <a:rPr lang="en-US" sz="1200" b="0" i="0" u="none" strike="noStrike" dirty="0">
                <a:solidFill>
                  <a:srgbClr val="000000"/>
                </a:solidFill>
                <a:effectLst/>
                <a:latin typeface="Arial" panose="020B0604020202020204" pitchFamily="34" charset="0"/>
              </a:rPr>
              <a:t> in the legal tech space. Giving us a significant opportunity to dominate the market by providing tailored solutions for local businesses.</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International platforms, on the other hand,  like </a:t>
            </a:r>
            <a:r>
              <a:rPr lang="en-US" sz="1800" b="0" i="0" u="none" strike="noStrike" dirty="0" err="1">
                <a:solidFill>
                  <a:srgbClr val="000000"/>
                </a:solidFill>
                <a:effectLst/>
                <a:latin typeface="Arial" panose="020B0604020202020204" pitchFamily="34" charset="0"/>
              </a:rPr>
              <a:t>Spellbook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eBrevia</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Onit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ReviewAI</a:t>
            </a:r>
            <a:r>
              <a:rPr lang="en-US" sz="1800" b="0" i="0" u="none" strike="noStrike" dirty="0">
                <a:solidFill>
                  <a:srgbClr val="000000"/>
                </a:solidFill>
                <a:effectLst/>
                <a:latin typeface="Arial" panose="020B0604020202020204" pitchFamily="34" charset="0"/>
              </a:rPr>
              <a:t> offer generic solutions, they lack the local expertise required to address the unique challenges of Tunisian businesses.</a:t>
            </a:r>
          </a:p>
          <a:p>
            <a:pPr rtl="0">
              <a:spcBef>
                <a:spcPts val="1200"/>
              </a:spcBef>
              <a:spcAft>
                <a:spcPts val="1200"/>
              </a:spcAft>
            </a:pP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This local focus, paired with our comprehensive approach, positions us as the ultimate legal tech solution for Tunisia, while remaining competitive on a global scale."*</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t>
            </a:r>
            <a:r>
              <a:rPr lang="en-US" sz="1800" b="0" i="0" u="none" strike="noStrike" dirty="0" err="1">
                <a:solidFill>
                  <a:srgbClr val="000000"/>
                </a:solidFill>
                <a:effectLst/>
                <a:latin typeface="Arial" panose="020B0604020202020204" pitchFamily="34" charset="0"/>
              </a:rPr>
              <a:t>Legify</a:t>
            </a:r>
            <a:r>
              <a:rPr lang="en-US" sz="1800" b="0" i="0" u="none" strike="noStrike" dirty="0">
                <a:solidFill>
                  <a:srgbClr val="000000"/>
                </a:solidFill>
                <a:effectLst/>
                <a:latin typeface="Arial" panose="020B0604020202020204" pitchFamily="34" charset="0"/>
              </a:rPr>
              <a:t> isn’t just for businesses—it improves access to legal services for small businesses, NGOs, and individuals. By streamlining processes and reducing costs, we’re creating a more inclusive legal environment that even individual citizens can access high-quality legal support with ease.</a:t>
            </a:r>
          </a:p>
          <a:p>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a:t>
            </a:r>
            <a:r>
              <a:rPr lang="en-US" sz="1800" b="0" i="0" u="none" strike="noStrike" dirty="0" err="1">
                <a:solidFill>
                  <a:srgbClr val="000000"/>
                </a:solidFill>
                <a:effectLst/>
                <a:latin typeface="Arial" panose="020B0604020202020204" pitchFamily="34" charset="0"/>
              </a:rPr>
              <a:t>Legify</a:t>
            </a:r>
            <a:r>
              <a:rPr lang="en-US" sz="1800" b="0" i="0" u="none" strike="noStrike" dirty="0">
                <a:solidFill>
                  <a:srgbClr val="000000"/>
                </a:solidFill>
                <a:effectLst/>
                <a:latin typeface="Arial" panose="020B0604020202020204" pitchFamily="34" charset="0"/>
              </a:rPr>
              <a:t> isn’t just transforming legal workflows—it’s opening the door to endless possibilities.</a:t>
            </a:r>
            <a:endParaRPr lang="en-US" sz="2800"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Imagine a world where legal operations are no longer a bottleneck but a competitive advantage. That future starts today, and we’re inviting you to be part of it.</a:t>
            </a:r>
            <a:endParaRPr lang="en-US" sz="2800"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Thank you.”*</a:t>
            </a:r>
            <a:endParaRPr lang="en-US" sz="2800" b="0" dirty="0">
              <a:effectLst/>
            </a:endParaRPr>
          </a:p>
          <a:p>
            <a:br>
              <a:rPr lang="en-US" sz="2800" dirty="0"/>
            </a:br>
            <a:r>
              <a:rPr lang="en-US" sz="1800" b="0" i="0" u="none" strike="noStrike" dirty="0">
                <a:solidFill>
                  <a:srgbClr val="000000"/>
                </a:solidFill>
                <a:effectLst/>
                <a:latin typeface="Arial" panose="020B0604020202020204" pitchFamily="34" charset="0"/>
              </a:rPr>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655088"/>
            <a:ext cx="4919424" cy="4919424"/>
          </a:xfrm>
          <a:prstGeom prst="rect">
            <a:avLst/>
          </a:prstGeom>
        </p:spPr>
      </p:pic>
      <p:sp>
        <p:nvSpPr>
          <p:cNvPr id="4" name="Text 0"/>
          <p:cNvSpPr/>
          <p:nvPr/>
        </p:nvSpPr>
        <p:spPr>
          <a:xfrm>
            <a:off x="6280190" y="3028831"/>
            <a:ext cx="7556421" cy="1190863"/>
          </a:xfrm>
          <a:prstGeom prst="rect">
            <a:avLst/>
          </a:prstGeom>
          <a:noFill/>
          <a:ln/>
        </p:spPr>
        <p:txBody>
          <a:bodyPr wrap="square" lIns="0" tIns="0" rIns="0" bIns="0" rtlCol="0" anchor="t"/>
          <a:lstStyle/>
          <a:p>
            <a:pPr marL="0" indent="0">
              <a:lnSpc>
                <a:spcPts val="4650"/>
              </a:lnSpc>
              <a:buNone/>
            </a:pPr>
            <a:r>
              <a:rPr lang="en-US" sz="3750" dirty="0">
                <a:solidFill>
                  <a:srgbClr val="020202"/>
                </a:solidFill>
                <a:latin typeface="PT Serif" pitchFamily="34" charset="0"/>
                <a:ea typeface="PT Serif" pitchFamily="34" charset="-122"/>
                <a:cs typeface="PT Serif" pitchFamily="34" charset="-120"/>
              </a:rPr>
              <a:t>LEGIFY: Empowering Legal Teams with AI Precision</a:t>
            </a:r>
            <a:endParaRPr lang="en-US" sz="3750" dirty="0"/>
          </a:p>
        </p:txBody>
      </p:sp>
      <p:sp>
        <p:nvSpPr>
          <p:cNvPr id="5" name="Text 1"/>
          <p:cNvSpPr/>
          <p:nvPr/>
        </p:nvSpPr>
        <p:spPr>
          <a:xfrm>
            <a:off x="6280190" y="447484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Simplifying legal workflows and unlocking efficiency for businesses in Tunisia.</a:t>
            </a:r>
            <a:endParaRPr lang="en-US" sz="1750" dirty="0"/>
          </a:p>
        </p:txBody>
      </p:sp>
      <p:pic>
        <p:nvPicPr>
          <p:cNvPr id="7" name="Picture 6">
            <a:extLst>
              <a:ext uri="{FF2B5EF4-FFF2-40B4-BE49-F238E27FC236}">
                <a16:creationId xmlns:a16="http://schemas.microsoft.com/office/drawing/2014/main" id="{80E64E80-D2B7-4C85-C7B4-D3C96438A822}"/>
              </a:ext>
            </a:extLst>
          </p:cNvPr>
          <p:cNvPicPr>
            <a:picLocks noChangeAspect="1"/>
          </p:cNvPicPr>
          <p:nvPr/>
        </p:nvPicPr>
        <p:blipFill>
          <a:blip r:embed="rId5"/>
          <a:stretch>
            <a:fillRect/>
          </a:stretch>
        </p:blipFill>
        <p:spPr>
          <a:xfrm>
            <a:off x="13013716" y="7800957"/>
            <a:ext cx="1498151" cy="3273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65490"/>
            <a:ext cx="8983861" cy="744260"/>
          </a:xfrm>
          <a:prstGeom prst="rect">
            <a:avLst/>
          </a:prstGeom>
          <a:noFill/>
          <a:ln/>
        </p:spPr>
        <p:txBody>
          <a:bodyPr wrap="non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The Challenge in Legal Workflows</a:t>
            </a:r>
            <a:endParaRPr lang="en-US" sz="4650" dirty="0"/>
          </a:p>
        </p:txBody>
      </p:sp>
      <p:pic>
        <p:nvPicPr>
          <p:cNvPr id="3" name="Image 0" descr="preencoded.png"/>
          <p:cNvPicPr>
            <a:picLocks noChangeAspect="1"/>
          </p:cNvPicPr>
          <p:nvPr/>
        </p:nvPicPr>
        <p:blipFill>
          <a:blip r:embed="rId3"/>
          <a:stretch>
            <a:fillRect/>
          </a:stretch>
        </p:blipFill>
        <p:spPr>
          <a:xfrm>
            <a:off x="793790" y="2263378"/>
            <a:ext cx="13042821" cy="2526983"/>
          </a:xfrm>
          <a:prstGeom prst="rect">
            <a:avLst/>
          </a:prstGeom>
        </p:spPr>
      </p:pic>
      <p:sp>
        <p:nvSpPr>
          <p:cNvPr id="4" name="Text 1"/>
          <p:cNvSpPr/>
          <p:nvPr/>
        </p:nvSpPr>
        <p:spPr>
          <a:xfrm>
            <a:off x="793790" y="5272326"/>
            <a:ext cx="3658910"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Time-Consuming Processes</a:t>
            </a:r>
            <a:endParaRPr lang="en-US" sz="2300" dirty="0"/>
          </a:p>
        </p:txBody>
      </p:sp>
      <p:sp>
        <p:nvSpPr>
          <p:cNvPr id="5" name="Text 2"/>
          <p:cNvSpPr/>
          <p:nvPr/>
        </p:nvSpPr>
        <p:spPr>
          <a:xfrm>
            <a:off x="793790" y="587121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Manual legal processes are excessively time-consuming and prone to errors.</a:t>
            </a:r>
            <a:endParaRPr lang="en-US" sz="1750" dirty="0"/>
          </a:p>
        </p:txBody>
      </p:sp>
      <p:sp>
        <p:nvSpPr>
          <p:cNvPr id="6" name="Text 3"/>
          <p:cNvSpPr/>
          <p:nvPr/>
        </p:nvSpPr>
        <p:spPr>
          <a:xfrm>
            <a:off x="5332928" y="5272326"/>
            <a:ext cx="2977039"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High Legal Costs</a:t>
            </a:r>
            <a:endParaRPr lang="en-US" sz="2300" dirty="0"/>
          </a:p>
        </p:txBody>
      </p:sp>
      <p:sp>
        <p:nvSpPr>
          <p:cNvPr id="7" name="Text 4"/>
          <p:cNvSpPr/>
          <p:nvPr/>
        </p:nvSpPr>
        <p:spPr>
          <a:xfrm>
            <a:off x="5332928" y="587121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Businesses face high costs from external legal counsel for routine tasks.</a:t>
            </a:r>
            <a:endParaRPr lang="en-US" sz="1750" dirty="0"/>
          </a:p>
        </p:txBody>
      </p:sp>
      <p:sp>
        <p:nvSpPr>
          <p:cNvPr id="8" name="Text 5"/>
          <p:cNvSpPr/>
          <p:nvPr/>
        </p:nvSpPr>
        <p:spPr>
          <a:xfrm>
            <a:off x="9872067" y="5272326"/>
            <a:ext cx="3366135"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Compliance Complexities</a:t>
            </a:r>
            <a:endParaRPr lang="en-US" sz="2300" dirty="0"/>
          </a:p>
        </p:txBody>
      </p:sp>
      <p:sp>
        <p:nvSpPr>
          <p:cNvPr id="9" name="Text 6"/>
          <p:cNvSpPr/>
          <p:nvPr/>
        </p:nvSpPr>
        <p:spPr>
          <a:xfrm>
            <a:off x="9872067" y="5871210"/>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Navigating compliance with local and international regulations is challenging.</a:t>
            </a:r>
            <a:endParaRPr lang="en-US" sz="1750" dirty="0"/>
          </a:p>
        </p:txBody>
      </p:sp>
      <p:pic>
        <p:nvPicPr>
          <p:cNvPr id="10" name="Picture 9">
            <a:extLst>
              <a:ext uri="{FF2B5EF4-FFF2-40B4-BE49-F238E27FC236}">
                <a16:creationId xmlns:a16="http://schemas.microsoft.com/office/drawing/2014/main" id="{F351686E-B010-624A-FB69-6B55FA6E8DDA}"/>
              </a:ext>
            </a:extLst>
          </p:cNvPr>
          <p:cNvPicPr>
            <a:picLocks noChangeAspect="1"/>
          </p:cNvPicPr>
          <p:nvPr/>
        </p:nvPicPr>
        <p:blipFill>
          <a:blip r:embed="rId4"/>
          <a:stretch>
            <a:fillRect/>
          </a:stretch>
        </p:blipFill>
        <p:spPr>
          <a:xfrm>
            <a:off x="13013716" y="7800957"/>
            <a:ext cx="1498151" cy="3273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17057"/>
            <a:ext cx="7556421" cy="1488519"/>
          </a:xfrm>
          <a:prstGeom prst="rect">
            <a:avLst/>
          </a:prstGeom>
          <a:noFill/>
          <a:ln/>
        </p:spPr>
        <p:txBody>
          <a:bodyPr wrap="squar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How LEGIFY Solves These Challenges</a:t>
            </a:r>
            <a:endParaRPr lang="en-US" sz="4650" dirty="0"/>
          </a:p>
        </p:txBody>
      </p:sp>
      <p:sp>
        <p:nvSpPr>
          <p:cNvPr id="4" name="Text 1"/>
          <p:cNvSpPr/>
          <p:nvPr/>
        </p:nvSpPr>
        <p:spPr>
          <a:xfrm>
            <a:off x="793790" y="3272552"/>
            <a:ext cx="2977039"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Before</a:t>
            </a:r>
            <a:endParaRPr lang="en-US" sz="2300" dirty="0"/>
          </a:p>
        </p:txBody>
      </p:sp>
      <p:sp>
        <p:nvSpPr>
          <p:cNvPr id="5" name="Text 2"/>
          <p:cNvSpPr/>
          <p:nvPr/>
        </p:nvSpPr>
        <p:spPr>
          <a:xfrm>
            <a:off x="793790" y="3871436"/>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Manual research &amp; drafting</a:t>
            </a:r>
            <a:endParaRPr lang="en-US" sz="1750" dirty="0"/>
          </a:p>
        </p:txBody>
      </p:sp>
      <p:sp>
        <p:nvSpPr>
          <p:cNvPr id="6" name="Text 3"/>
          <p:cNvSpPr/>
          <p:nvPr/>
        </p:nvSpPr>
        <p:spPr>
          <a:xfrm>
            <a:off x="793790" y="4313634"/>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Time-consuming compliance checks</a:t>
            </a:r>
            <a:endParaRPr lang="en-US" sz="1750" dirty="0"/>
          </a:p>
        </p:txBody>
      </p:sp>
      <p:sp>
        <p:nvSpPr>
          <p:cNvPr id="7" name="Text 4"/>
          <p:cNvSpPr/>
          <p:nvPr/>
        </p:nvSpPr>
        <p:spPr>
          <a:xfrm>
            <a:off x="793790" y="5118735"/>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High risk of errors &amp; delays</a:t>
            </a:r>
            <a:endParaRPr lang="en-US" sz="1750" dirty="0"/>
          </a:p>
        </p:txBody>
      </p:sp>
      <p:sp>
        <p:nvSpPr>
          <p:cNvPr id="8" name="Text 5"/>
          <p:cNvSpPr/>
          <p:nvPr/>
        </p:nvSpPr>
        <p:spPr>
          <a:xfrm>
            <a:off x="4856321" y="3272552"/>
            <a:ext cx="2977039"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After (with LEGIFY)</a:t>
            </a:r>
            <a:endParaRPr lang="en-US" sz="2300" dirty="0"/>
          </a:p>
        </p:txBody>
      </p:sp>
      <p:sp>
        <p:nvSpPr>
          <p:cNvPr id="9" name="Text 6"/>
          <p:cNvSpPr/>
          <p:nvPr/>
        </p:nvSpPr>
        <p:spPr>
          <a:xfrm>
            <a:off x="4856321" y="3871436"/>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Automates contract drafting, review, and compliance checks.</a:t>
            </a:r>
            <a:endParaRPr lang="en-US" sz="1750" dirty="0"/>
          </a:p>
        </p:txBody>
      </p:sp>
      <p:sp>
        <p:nvSpPr>
          <p:cNvPr id="10" name="Text 7"/>
          <p:cNvSpPr/>
          <p:nvPr/>
        </p:nvSpPr>
        <p:spPr>
          <a:xfrm>
            <a:off x="4856321" y="503943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Provides instant legal insights and guidance for employees.</a:t>
            </a:r>
            <a:endParaRPr lang="en-US" sz="1750" dirty="0"/>
          </a:p>
        </p:txBody>
      </p:sp>
      <p:sp>
        <p:nvSpPr>
          <p:cNvPr id="11" name="Text 8"/>
          <p:cNvSpPr/>
          <p:nvPr/>
        </p:nvSpPr>
        <p:spPr>
          <a:xfrm>
            <a:off x="4856321" y="5844540"/>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Reduces reliance on large legal teams or external counsel.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9217" y="923211"/>
            <a:ext cx="6657499" cy="593288"/>
          </a:xfrm>
          <a:prstGeom prst="rect">
            <a:avLst/>
          </a:prstGeom>
          <a:noFill/>
          <a:ln/>
        </p:spPr>
        <p:txBody>
          <a:bodyPr wrap="none" lIns="0" tIns="0" rIns="0" bIns="0" rtlCol="0" anchor="t"/>
          <a:lstStyle/>
          <a:p>
            <a:pPr marL="0" indent="0">
              <a:lnSpc>
                <a:spcPts val="4650"/>
              </a:lnSpc>
              <a:buNone/>
            </a:pPr>
            <a:r>
              <a:rPr lang="en-US" sz="3700" dirty="0">
                <a:solidFill>
                  <a:srgbClr val="020202"/>
                </a:solidFill>
                <a:latin typeface="PT Serif" pitchFamily="34" charset="0"/>
                <a:ea typeface="PT Serif" pitchFamily="34" charset="-122"/>
                <a:cs typeface="PT Serif" pitchFamily="34" charset="-120"/>
              </a:rPr>
              <a:t>AI-Powered Features of LEGIFY</a:t>
            </a:r>
            <a:endParaRPr lang="en-US" sz="3700" dirty="0"/>
          </a:p>
        </p:txBody>
      </p:sp>
      <p:pic>
        <p:nvPicPr>
          <p:cNvPr id="4" name="Image 1" descr="preencoded.png"/>
          <p:cNvPicPr>
            <a:picLocks noChangeAspect="1"/>
          </p:cNvPicPr>
          <p:nvPr/>
        </p:nvPicPr>
        <p:blipFill>
          <a:blip r:embed="rId4"/>
          <a:stretch>
            <a:fillRect/>
          </a:stretch>
        </p:blipFill>
        <p:spPr>
          <a:xfrm>
            <a:off x="6119217" y="1787723"/>
            <a:ext cx="452080" cy="452080"/>
          </a:xfrm>
          <a:prstGeom prst="rect">
            <a:avLst/>
          </a:prstGeom>
        </p:spPr>
      </p:pic>
      <p:sp>
        <p:nvSpPr>
          <p:cNvPr id="5" name="Text 1"/>
          <p:cNvSpPr/>
          <p:nvPr/>
        </p:nvSpPr>
        <p:spPr>
          <a:xfrm>
            <a:off x="6119217" y="2420541"/>
            <a:ext cx="2887385" cy="296585"/>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Contract Drafting Assistant</a:t>
            </a:r>
            <a:endParaRPr lang="en-US" sz="1850" dirty="0"/>
          </a:p>
        </p:txBody>
      </p:sp>
      <p:sp>
        <p:nvSpPr>
          <p:cNvPr id="6" name="Text 2"/>
          <p:cNvSpPr/>
          <p:nvPr/>
        </p:nvSpPr>
        <p:spPr>
          <a:xfrm>
            <a:off x="6119217" y="2825591"/>
            <a:ext cx="3803571" cy="1446609"/>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LEGIFY's AI-powered contract drafting assistant streamlines the process of creating legally sound contracts. It suggests relevant clauses, flags potential issues, and accelerates the overall process.</a:t>
            </a:r>
            <a:endParaRPr lang="en-US" sz="1400" dirty="0"/>
          </a:p>
        </p:txBody>
      </p:sp>
      <p:pic>
        <p:nvPicPr>
          <p:cNvPr id="7" name="Image 2" descr="preencoded.png"/>
          <p:cNvPicPr>
            <a:picLocks noChangeAspect="1"/>
          </p:cNvPicPr>
          <p:nvPr/>
        </p:nvPicPr>
        <p:blipFill>
          <a:blip r:embed="rId4"/>
          <a:stretch>
            <a:fillRect/>
          </a:stretch>
        </p:blipFill>
        <p:spPr>
          <a:xfrm>
            <a:off x="10194012" y="1787723"/>
            <a:ext cx="452080" cy="452080"/>
          </a:xfrm>
          <a:prstGeom prst="rect">
            <a:avLst/>
          </a:prstGeom>
        </p:spPr>
      </p:pic>
      <p:sp>
        <p:nvSpPr>
          <p:cNvPr id="8" name="Text 3"/>
          <p:cNvSpPr/>
          <p:nvPr/>
        </p:nvSpPr>
        <p:spPr>
          <a:xfrm>
            <a:off x="10194012" y="2420541"/>
            <a:ext cx="3617595" cy="296585"/>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Contract Review and Risk Analysis</a:t>
            </a:r>
            <a:endParaRPr lang="en-US" sz="1850" dirty="0"/>
          </a:p>
        </p:txBody>
      </p:sp>
      <p:sp>
        <p:nvSpPr>
          <p:cNvPr id="9" name="Text 4"/>
          <p:cNvSpPr/>
          <p:nvPr/>
        </p:nvSpPr>
        <p:spPr>
          <a:xfrm>
            <a:off x="10194012" y="2825591"/>
            <a:ext cx="3803571" cy="1446609"/>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Our AI analyzes contracts for potential risks and compliance issues, providing you with comprehensive insights and recommendations to ensure your contracts are legally sound and protect your interests.</a:t>
            </a:r>
            <a:endParaRPr lang="en-US" sz="1400" dirty="0"/>
          </a:p>
        </p:txBody>
      </p:sp>
      <p:pic>
        <p:nvPicPr>
          <p:cNvPr id="10" name="Image 3" descr="preencoded.png"/>
          <p:cNvPicPr>
            <a:picLocks noChangeAspect="1"/>
          </p:cNvPicPr>
          <p:nvPr/>
        </p:nvPicPr>
        <p:blipFill>
          <a:blip r:embed="rId5"/>
          <a:stretch>
            <a:fillRect/>
          </a:stretch>
        </p:blipFill>
        <p:spPr>
          <a:xfrm>
            <a:off x="6119217" y="4814649"/>
            <a:ext cx="452080" cy="452080"/>
          </a:xfrm>
          <a:prstGeom prst="rect">
            <a:avLst/>
          </a:prstGeom>
        </p:spPr>
      </p:pic>
      <p:sp>
        <p:nvSpPr>
          <p:cNvPr id="11" name="Text 5"/>
          <p:cNvSpPr/>
          <p:nvPr/>
        </p:nvSpPr>
        <p:spPr>
          <a:xfrm>
            <a:off x="6119217" y="5447467"/>
            <a:ext cx="3803571" cy="593169"/>
          </a:xfrm>
          <a:prstGeom prst="rect">
            <a:avLst/>
          </a:prstGeom>
          <a:noFill/>
          <a:ln/>
        </p:spPr>
        <p:txBody>
          <a:bodyPr wrap="squar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Automated Legal Research Assistant</a:t>
            </a:r>
            <a:endParaRPr lang="en-US" sz="1850" dirty="0"/>
          </a:p>
        </p:txBody>
      </p:sp>
      <p:sp>
        <p:nvSpPr>
          <p:cNvPr id="12" name="Text 6"/>
          <p:cNvSpPr/>
          <p:nvPr/>
        </p:nvSpPr>
        <p:spPr>
          <a:xfrm>
            <a:off x="6119217" y="6149102"/>
            <a:ext cx="3803571" cy="1157288"/>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Access instant legal insights using our AI-powered research tool. Quickly find relevant laws, regulations, and precedents, saving valuable time and resources.</a:t>
            </a:r>
            <a:endParaRPr lang="en-US" sz="1400" dirty="0"/>
          </a:p>
        </p:txBody>
      </p:sp>
      <p:pic>
        <p:nvPicPr>
          <p:cNvPr id="13" name="Image 4" descr="preencoded.png"/>
          <p:cNvPicPr>
            <a:picLocks noChangeAspect="1"/>
          </p:cNvPicPr>
          <p:nvPr/>
        </p:nvPicPr>
        <p:blipFill>
          <a:blip r:embed="rId6"/>
          <a:stretch>
            <a:fillRect/>
          </a:stretch>
        </p:blipFill>
        <p:spPr>
          <a:xfrm>
            <a:off x="10194012" y="4814649"/>
            <a:ext cx="452080" cy="452080"/>
          </a:xfrm>
          <a:prstGeom prst="rect">
            <a:avLst/>
          </a:prstGeom>
        </p:spPr>
      </p:pic>
      <p:sp>
        <p:nvSpPr>
          <p:cNvPr id="14" name="Text 7"/>
          <p:cNvSpPr/>
          <p:nvPr/>
        </p:nvSpPr>
        <p:spPr>
          <a:xfrm>
            <a:off x="10194012" y="5447467"/>
            <a:ext cx="2495550" cy="296585"/>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Employee Guidance Bot</a:t>
            </a:r>
            <a:endParaRPr lang="en-US" sz="1850" dirty="0"/>
          </a:p>
        </p:txBody>
      </p:sp>
      <p:sp>
        <p:nvSpPr>
          <p:cNvPr id="15" name="Text 8"/>
          <p:cNvSpPr/>
          <p:nvPr/>
        </p:nvSpPr>
        <p:spPr>
          <a:xfrm>
            <a:off x="10194012" y="5852517"/>
            <a:ext cx="3803571" cy="1157288"/>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Empower your employees with instant legal guidance. Our chatbot provides quick answers to common legal questions and directs them to relevant resources.</a:t>
            </a:r>
            <a:endParaRPr lang="en-US" sz="1400" dirty="0"/>
          </a:p>
        </p:txBody>
      </p:sp>
      <p:pic>
        <p:nvPicPr>
          <p:cNvPr id="16" name="Picture 15">
            <a:extLst>
              <a:ext uri="{FF2B5EF4-FFF2-40B4-BE49-F238E27FC236}">
                <a16:creationId xmlns:a16="http://schemas.microsoft.com/office/drawing/2014/main" id="{435D550C-C98C-0C93-96D8-97BB3B9F0424}"/>
              </a:ext>
            </a:extLst>
          </p:cNvPr>
          <p:cNvPicPr>
            <a:picLocks noChangeAspect="1"/>
          </p:cNvPicPr>
          <p:nvPr/>
        </p:nvPicPr>
        <p:blipFill>
          <a:blip r:embed="rId7"/>
          <a:stretch>
            <a:fillRect/>
          </a:stretch>
        </p:blipFill>
        <p:spPr>
          <a:xfrm>
            <a:off x="13013716" y="7800957"/>
            <a:ext cx="1498151" cy="3273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en-US"/>
          </a:p>
        </p:txBody>
      </p:sp>
      <p:sp>
        <p:nvSpPr>
          <p:cNvPr id="4" name="Text 1"/>
          <p:cNvSpPr/>
          <p:nvPr/>
        </p:nvSpPr>
        <p:spPr>
          <a:xfrm>
            <a:off x="643057" y="687943"/>
            <a:ext cx="4823222" cy="602813"/>
          </a:xfrm>
          <a:prstGeom prst="rect">
            <a:avLst/>
          </a:prstGeom>
          <a:noFill/>
          <a:ln/>
        </p:spPr>
        <p:txBody>
          <a:bodyPr wrap="none" lIns="0" tIns="0" rIns="0" bIns="0" rtlCol="0" anchor="t"/>
          <a:lstStyle/>
          <a:p>
            <a:pPr marL="0" indent="0">
              <a:lnSpc>
                <a:spcPts val="4700"/>
              </a:lnSpc>
              <a:buNone/>
            </a:pPr>
            <a:r>
              <a:rPr lang="en-US" sz="3750" dirty="0">
                <a:solidFill>
                  <a:srgbClr val="020202"/>
                </a:solidFill>
                <a:latin typeface="PT Serif" pitchFamily="34" charset="0"/>
                <a:ea typeface="PT Serif" pitchFamily="34" charset="-122"/>
                <a:cs typeface="PT Serif" pitchFamily="34" charset="-120"/>
              </a:rPr>
              <a:t>Market Opportunity</a:t>
            </a:r>
            <a:endParaRPr lang="en-US" sz="3750" dirty="0"/>
          </a:p>
        </p:txBody>
      </p:sp>
      <p:sp>
        <p:nvSpPr>
          <p:cNvPr id="5" name="Text 2"/>
          <p:cNvSpPr/>
          <p:nvPr/>
        </p:nvSpPr>
        <p:spPr>
          <a:xfrm>
            <a:off x="643057" y="1731526"/>
            <a:ext cx="6448068" cy="367427"/>
          </a:xfrm>
          <a:prstGeom prst="rect">
            <a:avLst/>
          </a:prstGeom>
          <a:noFill/>
          <a:ln/>
        </p:spPr>
        <p:txBody>
          <a:bodyPr wrap="none" lIns="0" tIns="0" rIns="0" bIns="0" rtlCol="0" anchor="t"/>
          <a:lstStyle/>
          <a:p>
            <a:pPr marL="0" indent="0">
              <a:lnSpc>
                <a:spcPts val="2850"/>
              </a:lnSpc>
              <a:buNone/>
            </a:pPr>
            <a:r>
              <a:rPr lang="en-US" sz="1800" b="1" dirty="0">
                <a:solidFill>
                  <a:srgbClr val="383838"/>
                </a:solidFill>
                <a:latin typeface="DM Sans" pitchFamily="34" charset="0"/>
                <a:ea typeface="DM Sans" pitchFamily="34" charset="-122"/>
                <a:cs typeface="DM Sans" pitchFamily="34" charset="-120"/>
              </a:rPr>
              <a:t>Total Market Size:</a:t>
            </a:r>
            <a:r>
              <a:rPr lang="en-US" sz="1800" dirty="0">
                <a:solidFill>
                  <a:srgbClr val="383838"/>
                </a:solidFill>
                <a:latin typeface="DM Sans" pitchFamily="34" charset="0"/>
                <a:ea typeface="DM Sans" pitchFamily="34" charset="-122"/>
                <a:cs typeface="DM Sans" pitchFamily="34" charset="-120"/>
              </a:rPr>
              <a:t> 600–921 Million TND</a:t>
            </a:r>
            <a:endParaRPr lang="en-US" sz="1800" dirty="0"/>
          </a:p>
        </p:txBody>
      </p:sp>
      <p:sp>
        <p:nvSpPr>
          <p:cNvPr id="6" name="Text 3"/>
          <p:cNvSpPr/>
          <p:nvPr/>
        </p:nvSpPr>
        <p:spPr>
          <a:xfrm>
            <a:off x="643057" y="2264212"/>
            <a:ext cx="6448068" cy="367427"/>
          </a:xfrm>
          <a:prstGeom prst="rect">
            <a:avLst/>
          </a:prstGeom>
          <a:noFill/>
          <a:ln/>
        </p:spPr>
        <p:txBody>
          <a:bodyPr wrap="none" lIns="0" tIns="0" rIns="0" bIns="0" rtlCol="0" anchor="t"/>
          <a:lstStyle/>
          <a:p>
            <a:pPr marL="0" indent="0">
              <a:lnSpc>
                <a:spcPts val="2850"/>
              </a:lnSpc>
              <a:buNone/>
            </a:pPr>
            <a:r>
              <a:rPr lang="en-US" sz="1800" b="1" dirty="0">
                <a:solidFill>
                  <a:srgbClr val="383838"/>
                </a:solidFill>
                <a:latin typeface="DM Sans" pitchFamily="34" charset="0"/>
                <a:ea typeface="DM Sans" pitchFamily="34" charset="-122"/>
                <a:cs typeface="DM Sans" pitchFamily="34" charset="-120"/>
              </a:rPr>
              <a:t>Potential Takeover:</a:t>
            </a:r>
            <a:r>
              <a:rPr lang="en-US" sz="1800" dirty="0">
                <a:solidFill>
                  <a:srgbClr val="383838"/>
                </a:solidFill>
                <a:latin typeface="DM Sans" pitchFamily="34" charset="0"/>
                <a:ea typeface="DM Sans" pitchFamily="34" charset="-122"/>
                <a:cs typeface="DM Sans" pitchFamily="34" charset="-120"/>
              </a:rPr>
              <a:t>  30.7–92.1 million TND (5–10% Share)</a:t>
            </a:r>
            <a:endParaRPr lang="en-US" sz="1800" dirty="0"/>
          </a:p>
        </p:txBody>
      </p:sp>
      <p:pic>
        <p:nvPicPr>
          <p:cNvPr id="7" name="Image 1" descr="preencoded.png"/>
          <p:cNvPicPr>
            <a:picLocks noChangeAspect="1"/>
          </p:cNvPicPr>
          <p:nvPr/>
        </p:nvPicPr>
        <p:blipFill>
          <a:blip r:embed="rId4"/>
          <a:stretch>
            <a:fillRect/>
          </a:stretch>
        </p:blipFill>
        <p:spPr>
          <a:xfrm>
            <a:off x="643057" y="2838331"/>
            <a:ext cx="3838099" cy="3919657"/>
          </a:xfrm>
          <a:prstGeom prst="rect">
            <a:avLst/>
          </a:prstGeom>
        </p:spPr>
      </p:pic>
      <p:pic>
        <p:nvPicPr>
          <p:cNvPr id="8" name="Image 2" descr="preencoded.png"/>
          <p:cNvPicPr>
            <a:picLocks noChangeAspect="1"/>
          </p:cNvPicPr>
          <p:nvPr/>
        </p:nvPicPr>
        <p:blipFill>
          <a:blip r:embed="rId5"/>
          <a:stretch>
            <a:fillRect/>
          </a:stretch>
        </p:blipFill>
        <p:spPr>
          <a:xfrm>
            <a:off x="7546896" y="2403991"/>
            <a:ext cx="3756541" cy="3287197"/>
          </a:xfrm>
          <a:prstGeom prst="rect">
            <a:avLst/>
          </a:prstGeom>
        </p:spPr>
      </p:pic>
      <p:sp>
        <p:nvSpPr>
          <p:cNvPr id="9" name="Shape 4"/>
          <p:cNvSpPr/>
          <p:nvPr/>
        </p:nvSpPr>
        <p:spPr>
          <a:xfrm>
            <a:off x="7546896" y="5721668"/>
            <a:ext cx="183713" cy="183713"/>
          </a:xfrm>
          <a:prstGeom prst="roundRect">
            <a:avLst>
              <a:gd name="adj" fmla="val 9955"/>
            </a:avLst>
          </a:prstGeom>
          <a:solidFill>
            <a:srgbClr val="4D1B00"/>
          </a:solidFill>
          <a:ln/>
        </p:spPr>
        <p:txBody>
          <a:bodyPr/>
          <a:lstStyle/>
          <a:p>
            <a:endParaRPr lang="en-US"/>
          </a:p>
        </p:txBody>
      </p:sp>
      <p:sp>
        <p:nvSpPr>
          <p:cNvPr id="10" name="Text 5"/>
          <p:cNvSpPr/>
          <p:nvPr/>
        </p:nvSpPr>
        <p:spPr>
          <a:xfrm>
            <a:off x="7791569" y="5721668"/>
            <a:ext cx="905828" cy="367427"/>
          </a:xfrm>
          <a:prstGeom prst="rect">
            <a:avLst/>
          </a:prstGeom>
          <a:noFill/>
          <a:ln/>
        </p:spPr>
        <p:txBody>
          <a:bodyPr wrap="square" lIns="0" tIns="0" rIns="0" bIns="0" rtlCol="0" anchor="t"/>
          <a:lstStyle/>
          <a:p>
            <a:pPr marL="0" indent="0" algn="l">
              <a:lnSpc>
                <a:spcPts val="1400"/>
              </a:lnSpc>
              <a:buNone/>
            </a:pPr>
            <a:r>
              <a:rPr lang="en-US" sz="1400" dirty="0">
                <a:solidFill>
                  <a:srgbClr val="383838"/>
                </a:solidFill>
                <a:latin typeface="DM Sans" pitchFamily="34" charset="0"/>
                <a:ea typeface="DM Sans" pitchFamily="34" charset="-122"/>
                <a:cs typeface="DM Sans" pitchFamily="34" charset="-120"/>
              </a:rPr>
              <a:t>Large Law Firms</a:t>
            </a:r>
            <a:endParaRPr lang="en-US" sz="1400" dirty="0"/>
          </a:p>
        </p:txBody>
      </p:sp>
      <p:sp>
        <p:nvSpPr>
          <p:cNvPr id="11" name="Shape 6"/>
          <p:cNvSpPr/>
          <p:nvPr/>
        </p:nvSpPr>
        <p:spPr>
          <a:xfrm>
            <a:off x="8849797" y="5721668"/>
            <a:ext cx="183713" cy="183713"/>
          </a:xfrm>
          <a:prstGeom prst="roundRect">
            <a:avLst>
              <a:gd name="adj" fmla="val 9955"/>
            </a:avLst>
          </a:prstGeom>
          <a:solidFill>
            <a:srgbClr val="C54600"/>
          </a:solidFill>
          <a:ln/>
        </p:spPr>
        <p:txBody>
          <a:bodyPr/>
          <a:lstStyle/>
          <a:p>
            <a:endParaRPr lang="en-US"/>
          </a:p>
        </p:txBody>
      </p:sp>
      <p:sp>
        <p:nvSpPr>
          <p:cNvPr id="12" name="Text 7"/>
          <p:cNvSpPr/>
          <p:nvPr/>
        </p:nvSpPr>
        <p:spPr>
          <a:xfrm>
            <a:off x="9094470" y="5721668"/>
            <a:ext cx="464344" cy="183713"/>
          </a:xfrm>
          <a:prstGeom prst="rect">
            <a:avLst/>
          </a:prstGeom>
          <a:noFill/>
          <a:ln/>
        </p:spPr>
        <p:txBody>
          <a:bodyPr wrap="none" lIns="0" tIns="0" rIns="0" bIns="0" rtlCol="0" anchor="t"/>
          <a:lstStyle/>
          <a:p>
            <a:pPr marL="0" indent="0" algn="l">
              <a:lnSpc>
                <a:spcPts val="1400"/>
              </a:lnSpc>
              <a:buNone/>
            </a:pPr>
            <a:r>
              <a:rPr lang="en-US" sz="1400" dirty="0">
                <a:solidFill>
                  <a:srgbClr val="383838"/>
                </a:solidFill>
                <a:latin typeface="DM Sans" pitchFamily="34" charset="0"/>
                <a:ea typeface="DM Sans" pitchFamily="34" charset="-122"/>
                <a:cs typeface="DM Sans" pitchFamily="34" charset="-120"/>
              </a:rPr>
              <a:t>SMBs</a:t>
            </a:r>
            <a:endParaRPr lang="en-US" sz="1400" dirty="0"/>
          </a:p>
        </p:txBody>
      </p:sp>
      <p:sp>
        <p:nvSpPr>
          <p:cNvPr id="13" name="Shape 8"/>
          <p:cNvSpPr/>
          <p:nvPr/>
        </p:nvSpPr>
        <p:spPr>
          <a:xfrm>
            <a:off x="10152817" y="5721668"/>
            <a:ext cx="183713" cy="183713"/>
          </a:xfrm>
          <a:prstGeom prst="roundRect">
            <a:avLst>
              <a:gd name="adj" fmla="val 9955"/>
            </a:avLst>
          </a:prstGeom>
          <a:solidFill>
            <a:srgbClr val="FF833F"/>
          </a:solidFill>
          <a:ln/>
        </p:spPr>
        <p:txBody>
          <a:bodyPr/>
          <a:lstStyle/>
          <a:p>
            <a:endParaRPr lang="en-US"/>
          </a:p>
        </p:txBody>
      </p:sp>
      <p:sp>
        <p:nvSpPr>
          <p:cNvPr id="14" name="Text 9"/>
          <p:cNvSpPr/>
          <p:nvPr/>
        </p:nvSpPr>
        <p:spPr>
          <a:xfrm>
            <a:off x="10397490" y="5721668"/>
            <a:ext cx="905947" cy="551140"/>
          </a:xfrm>
          <a:prstGeom prst="rect">
            <a:avLst/>
          </a:prstGeom>
          <a:noFill/>
          <a:ln/>
        </p:spPr>
        <p:txBody>
          <a:bodyPr wrap="square" lIns="0" tIns="0" rIns="0" bIns="0" rtlCol="0" anchor="t"/>
          <a:lstStyle/>
          <a:p>
            <a:pPr marL="0" indent="0" algn="l">
              <a:lnSpc>
                <a:spcPts val="1400"/>
              </a:lnSpc>
              <a:buNone/>
            </a:pPr>
            <a:r>
              <a:rPr lang="en-US" sz="1400" dirty="0">
                <a:solidFill>
                  <a:srgbClr val="383838"/>
                </a:solidFill>
                <a:latin typeface="DM Sans" pitchFamily="34" charset="0"/>
                <a:ea typeface="DM Sans" pitchFamily="34" charset="-122"/>
                <a:cs typeface="DM Sans" pitchFamily="34" charset="-120"/>
              </a:rPr>
              <a:t>Corporate Legal Teams</a:t>
            </a:r>
            <a:endParaRPr lang="en-US" sz="1400" dirty="0"/>
          </a:p>
        </p:txBody>
      </p:sp>
      <p:sp>
        <p:nvSpPr>
          <p:cNvPr id="15" name="Text 10"/>
          <p:cNvSpPr/>
          <p:nvPr/>
        </p:nvSpPr>
        <p:spPr>
          <a:xfrm>
            <a:off x="7546896" y="6479500"/>
            <a:ext cx="2868811" cy="301466"/>
          </a:xfrm>
          <a:prstGeom prst="rect">
            <a:avLst/>
          </a:prstGeom>
          <a:noFill/>
          <a:ln/>
        </p:spPr>
        <p:txBody>
          <a:bodyPr wrap="none" lIns="0" tIns="0" rIns="0" bIns="0" rtlCol="0" anchor="t"/>
          <a:lstStyle/>
          <a:p>
            <a:pPr marL="0" indent="0">
              <a:lnSpc>
                <a:spcPts val="2350"/>
              </a:lnSpc>
              <a:buNone/>
            </a:pPr>
            <a:r>
              <a:rPr lang="en-US" sz="1850" b="1" dirty="0">
                <a:solidFill>
                  <a:srgbClr val="020202"/>
                </a:solidFill>
                <a:latin typeface="PT Serif" pitchFamily="34" charset="0"/>
                <a:ea typeface="PT Serif" pitchFamily="34" charset="-122"/>
                <a:cs typeface="PT Serif" pitchFamily="34" charset="-120"/>
              </a:rPr>
              <a:t>               Target Audience</a:t>
            </a:r>
            <a:endParaRPr lang="en-US" sz="1850" dirty="0"/>
          </a:p>
        </p:txBody>
      </p:sp>
      <p:sp>
        <p:nvSpPr>
          <p:cNvPr id="16" name="Text 11"/>
          <p:cNvSpPr/>
          <p:nvPr/>
        </p:nvSpPr>
        <p:spPr>
          <a:xfrm>
            <a:off x="643057" y="7240191"/>
            <a:ext cx="3284220" cy="301466"/>
          </a:xfrm>
          <a:prstGeom prst="rect">
            <a:avLst/>
          </a:prstGeom>
          <a:noFill/>
          <a:ln/>
        </p:spPr>
        <p:txBody>
          <a:bodyPr wrap="none" lIns="0" tIns="0" rIns="0" bIns="0" rtlCol="0" anchor="t"/>
          <a:lstStyle/>
          <a:p>
            <a:pPr marL="0" indent="0">
              <a:lnSpc>
                <a:spcPts val="2350"/>
              </a:lnSpc>
              <a:buNone/>
            </a:pPr>
            <a:r>
              <a:rPr lang="en-US" sz="1850" b="1" dirty="0">
                <a:solidFill>
                  <a:srgbClr val="020202"/>
                </a:solidFill>
                <a:latin typeface="PT Serif" pitchFamily="34" charset="0"/>
                <a:ea typeface="PT Serif" pitchFamily="34" charset="-122"/>
                <a:cs typeface="PT Serif" pitchFamily="34" charset="-120"/>
              </a:rPr>
              <a:t>             Tookover Projections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76268"/>
            <a:ext cx="7556421" cy="1488519"/>
          </a:xfrm>
          <a:prstGeom prst="rect">
            <a:avLst/>
          </a:prstGeom>
          <a:noFill/>
          <a:ln/>
        </p:spPr>
        <p:txBody>
          <a:bodyPr wrap="squar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Scalable and Profitable Business Model</a:t>
            </a:r>
            <a:endParaRPr lang="en-US" sz="4650" dirty="0"/>
          </a:p>
        </p:txBody>
      </p:sp>
      <p:sp>
        <p:nvSpPr>
          <p:cNvPr id="4" name="Shape 1"/>
          <p:cNvSpPr/>
          <p:nvPr/>
        </p:nvSpPr>
        <p:spPr>
          <a:xfrm>
            <a:off x="793790" y="3404949"/>
            <a:ext cx="3664863" cy="1696760"/>
          </a:xfrm>
          <a:prstGeom prst="roundRect">
            <a:avLst>
              <a:gd name="adj" fmla="val 2005"/>
            </a:avLst>
          </a:prstGeom>
          <a:solidFill>
            <a:srgbClr val="F2EEEE"/>
          </a:solidFill>
          <a:ln/>
        </p:spPr>
        <p:txBody>
          <a:bodyPr/>
          <a:lstStyle/>
          <a:p>
            <a:endParaRPr lang="en-US"/>
          </a:p>
        </p:txBody>
      </p:sp>
      <p:sp>
        <p:nvSpPr>
          <p:cNvPr id="5" name="Text 2"/>
          <p:cNvSpPr/>
          <p:nvPr/>
        </p:nvSpPr>
        <p:spPr>
          <a:xfrm>
            <a:off x="1020604" y="3631763"/>
            <a:ext cx="3211235" cy="744141"/>
          </a:xfrm>
          <a:prstGeom prst="rect">
            <a:avLst/>
          </a:prstGeom>
          <a:noFill/>
          <a:ln/>
        </p:spPr>
        <p:txBody>
          <a:bodyPr wrap="square" lIns="0" tIns="0" rIns="0" bIns="0" rtlCol="0" anchor="t"/>
          <a:lstStyle/>
          <a:p>
            <a:pPr marL="0" indent="0">
              <a:lnSpc>
                <a:spcPts val="2900"/>
              </a:lnSpc>
              <a:buNone/>
            </a:pPr>
            <a:r>
              <a:rPr lang="en-US" sz="2300" dirty="0">
                <a:solidFill>
                  <a:srgbClr val="383838"/>
                </a:solidFill>
                <a:latin typeface="PT Serif" pitchFamily="34" charset="0"/>
                <a:ea typeface="PT Serif" pitchFamily="34" charset="-122"/>
                <a:cs typeface="PT Serif" pitchFamily="34" charset="-120"/>
              </a:rPr>
              <a:t>Subscription-based pricing</a:t>
            </a:r>
            <a:endParaRPr lang="en-US" sz="2300" dirty="0"/>
          </a:p>
        </p:txBody>
      </p:sp>
      <p:sp>
        <p:nvSpPr>
          <p:cNvPr id="6" name="Text 3"/>
          <p:cNvSpPr/>
          <p:nvPr/>
        </p:nvSpPr>
        <p:spPr>
          <a:xfrm>
            <a:off x="1020604" y="4511993"/>
            <a:ext cx="3211235"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Tailored to company size</a:t>
            </a:r>
            <a:endParaRPr lang="en-US" sz="1750" dirty="0"/>
          </a:p>
        </p:txBody>
      </p:sp>
      <p:sp>
        <p:nvSpPr>
          <p:cNvPr id="7" name="Shape 4"/>
          <p:cNvSpPr/>
          <p:nvPr/>
        </p:nvSpPr>
        <p:spPr>
          <a:xfrm>
            <a:off x="4685467" y="3404949"/>
            <a:ext cx="3664863" cy="1696760"/>
          </a:xfrm>
          <a:prstGeom prst="roundRect">
            <a:avLst>
              <a:gd name="adj" fmla="val 2005"/>
            </a:avLst>
          </a:prstGeom>
          <a:solidFill>
            <a:srgbClr val="F2EEEE"/>
          </a:solidFill>
          <a:ln/>
        </p:spPr>
        <p:txBody>
          <a:bodyPr/>
          <a:lstStyle/>
          <a:p>
            <a:endParaRPr lang="en-US"/>
          </a:p>
        </p:txBody>
      </p:sp>
      <p:sp>
        <p:nvSpPr>
          <p:cNvPr id="8" name="Text 5"/>
          <p:cNvSpPr/>
          <p:nvPr/>
        </p:nvSpPr>
        <p:spPr>
          <a:xfrm>
            <a:off x="4912281" y="3631763"/>
            <a:ext cx="3211235" cy="744141"/>
          </a:xfrm>
          <a:prstGeom prst="rect">
            <a:avLst/>
          </a:prstGeom>
          <a:noFill/>
          <a:ln/>
        </p:spPr>
        <p:txBody>
          <a:bodyPr wrap="square" lIns="0" tIns="0" rIns="0" bIns="0" rtlCol="0" anchor="t"/>
          <a:lstStyle/>
          <a:p>
            <a:pPr marL="0" indent="0">
              <a:lnSpc>
                <a:spcPts val="2900"/>
              </a:lnSpc>
              <a:buNone/>
            </a:pPr>
            <a:r>
              <a:rPr lang="en-US" sz="2300" dirty="0">
                <a:solidFill>
                  <a:srgbClr val="383838"/>
                </a:solidFill>
                <a:latin typeface="PT Serif" pitchFamily="34" charset="0"/>
                <a:ea typeface="PT Serif" pitchFamily="34" charset="-122"/>
                <a:cs typeface="PT Serif" pitchFamily="34" charset="-120"/>
              </a:rPr>
              <a:t>Customization packages</a:t>
            </a:r>
            <a:endParaRPr lang="en-US" sz="2300" dirty="0"/>
          </a:p>
        </p:txBody>
      </p:sp>
      <p:sp>
        <p:nvSpPr>
          <p:cNvPr id="9" name="Text 6"/>
          <p:cNvSpPr/>
          <p:nvPr/>
        </p:nvSpPr>
        <p:spPr>
          <a:xfrm>
            <a:off x="4912281" y="4511993"/>
            <a:ext cx="3211235"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For enterprise clients</a:t>
            </a:r>
            <a:endParaRPr lang="en-US" sz="1750" dirty="0"/>
          </a:p>
        </p:txBody>
      </p:sp>
      <p:sp>
        <p:nvSpPr>
          <p:cNvPr id="10" name="Shape 7"/>
          <p:cNvSpPr/>
          <p:nvPr/>
        </p:nvSpPr>
        <p:spPr>
          <a:xfrm>
            <a:off x="793790" y="5328523"/>
            <a:ext cx="7556421" cy="1324689"/>
          </a:xfrm>
          <a:prstGeom prst="roundRect">
            <a:avLst>
              <a:gd name="adj" fmla="val 2568"/>
            </a:avLst>
          </a:prstGeom>
          <a:solidFill>
            <a:srgbClr val="F2EEEE"/>
          </a:solidFill>
          <a:ln/>
        </p:spPr>
        <p:txBody>
          <a:bodyPr/>
          <a:lstStyle/>
          <a:p>
            <a:endParaRPr lang="en-US"/>
          </a:p>
        </p:txBody>
      </p:sp>
      <p:sp>
        <p:nvSpPr>
          <p:cNvPr id="11" name="Text 8"/>
          <p:cNvSpPr/>
          <p:nvPr/>
        </p:nvSpPr>
        <p:spPr>
          <a:xfrm>
            <a:off x="1020604" y="5555337"/>
            <a:ext cx="2977039" cy="372070"/>
          </a:xfrm>
          <a:prstGeom prst="rect">
            <a:avLst/>
          </a:prstGeom>
          <a:noFill/>
          <a:ln/>
        </p:spPr>
        <p:txBody>
          <a:bodyPr wrap="none" lIns="0" tIns="0" rIns="0" bIns="0" rtlCol="0" anchor="t"/>
          <a:lstStyle/>
          <a:p>
            <a:pPr marL="0" indent="0">
              <a:lnSpc>
                <a:spcPts val="2900"/>
              </a:lnSpc>
              <a:buNone/>
            </a:pPr>
            <a:r>
              <a:rPr lang="en-US" sz="2300" dirty="0">
                <a:solidFill>
                  <a:srgbClr val="383838"/>
                </a:solidFill>
                <a:latin typeface="PT Serif" pitchFamily="34" charset="0"/>
                <a:ea typeface="PT Serif" pitchFamily="34" charset="-122"/>
                <a:cs typeface="PT Serif" pitchFamily="34" charset="-120"/>
              </a:rPr>
              <a:t>Revenue streams</a:t>
            </a:r>
            <a:endParaRPr lang="en-US" sz="2300" dirty="0"/>
          </a:p>
        </p:txBody>
      </p:sp>
      <p:sp>
        <p:nvSpPr>
          <p:cNvPr id="12" name="Text 9"/>
          <p:cNvSpPr/>
          <p:nvPr/>
        </p:nvSpPr>
        <p:spPr>
          <a:xfrm>
            <a:off x="1020604" y="6063496"/>
            <a:ext cx="7102793"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SaaS subscriptions, consulting, and data analytics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3535" y="521375"/>
            <a:ext cx="9154716" cy="622102"/>
          </a:xfrm>
          <a:prstGeom prst="rect">
            <a:avLst/>
          </a:prstGeom>
          <a:noFill/>
          <a:ln/>
        </p:spPr>
        <p:txBody>
          <a:bodyPr wrap="none" lIns="0" tIns="0" rIns="0" bIns="0" rtlCol="0" anchor="t"/>
          <a:lstStyle/>
          <a:p>
            <a:pPr marL="0" indent="0">
              <a:lnSpc>
                <a:spcPts val="4850"/>
              </a:lnSpc>
              <a:buNone/>
            </a:pPr>
            <a:r>
              <a:rPr lang="en-US" sz="3900" dirty="0">
                <a:solidFill>
                  <a:srgbClr val="020202"/>
                </a:solidFill>
                <a:latin typeface="PT Serif" pitchFamily="34" charset="0"/>
                <a:ea typeface="PT Serif" pitchFamily="34" charset="-122"/>
                <a:cs typeface="PT Serif" pitchFamily="34" charset="-120"/>
              </a:rPr>
              <a:t>Standing Out in a Competitive Landscape</a:t>
            </a:r>
            <a:endParaRPr lang="en-US" sz="3900" dirty="0"/>
          </a:p>
        </p:txBody>
      </p:sp>
      <p:pic>
        <p:nvPicPr>
          <p:cNvPr id="3" name="Image 0" descr="preencoded.png"/>
          <p:cNvPicPr>
            <a:picLocks noChangeAspect="1"/>
          </p:cNvPicPr>
          <p:nvPr/>
        </p:nvPicPr>
        <p:blipFill>
          <a:blip r:embed="rId3"/>
          <a:stretch>
            <a:fillRect/>
          </a:stretch>
        </p:blipFill>
        <p:spPr>
          <a:xfrm>
            <a:off x="1755100" y="1522571"/>
            <a:ext cx="11120199" cy="5658326"/>
          </a:xfrm>
          <a:prstGeom prst="rect">
            <a:avLst/>
          </a:prstGeom>
        </p:spPr>
      </p:pic>
      <p:sp>
        <p:nvSpPr>
          <p:cNvPr id="4" name="Shape 1"/>
          <p:cNvSpPr/>
          <p:nvPr/>
        </p:nvSpPr>
        <p:spPr>
          <a:xfrm>
            <a:off x="3000256" y="7180898"/>
            <a:ext cx="189548" cy="189548"/>
          </a:xfrm>
          <a:prstGeom prst="roundRect">
            <a:avLst>
              <a:gd name="adj" fmla="val 9648"/>
            </a:avLst>
          </a:prstGeom>
          <a:solidFill>
            <a:srgbClr val="E04F00"/>
          </a:solidFill>
          <a:ln/>
        </p:spPr>
        <p:txBody>
          <a:bodyPr/>
          <a:lstStyle/>
          <a:p>
            <a:endParaRPr lang="en-US"/>
          </a:p>
        </p:txBody>
      </p:sp>
      <p:sp>
        <p:nvSpPr>
          <p:cNvPr id="5" name="Text 2"/>
          <p:cNvSpPr/>
          <p:nvPr/>
        </p:nvSpPr>
        <p:spPr>
          <a:xfrm>
            <a:off x="3250763" y="7180898"/>
            <a:ext cx="606385" cy="189548"/>
          </a:xfrm>
          <a:prstGeom prst="rect">
            <a:avLst/>
          </a:prstGeom>
          <a:noFill/>
          <a:ln/>
        </p:spPr>
        <p:txBody>
          <a:bodyPr wrap="none" lIns="0" tIns="0" rIns="0" bIns="0" rtlCol="0" anchor="t"/>
          <a:lstStyle/>
          <a:p>
            <a:pPr marL="0" indent="0" algn="l">
              <a:lnSpc>
                <a:spcPts val="1450"/>
              </a:lnSpc>
              <a:buNone/>
            </a:pPr>
            <a:r>
              <a:rPr lang="en-US" sz="1450" dirty="0">
                <a:solidFill>
                  <a:srgbClr val="383838"/>
                </a:solidFill>
                <a:latin typeface="DM Sans" pitchFamily="34" charset="0"/>
                <a:ea typeface="DM Sans" pitchFamily="34" charset="-122"/>
                <a:cs typeface="DM Sans" pitchFamily="34" charset="-120"/>
              </a:rPr>
              <a:t>LEGIFY</a:t>
            </a:r>
            <a:endParaRPr lang="en-US" sz="1450" dirty="0"/>
          </a:p>
        </p:txBody>
      </p:sp>
      <p:sp>
        <p:nvSpPr>
          <p:cNvPr id="6" name="Shape 3"/>
          <p:cNvSpPr/>
          <p:nvPr/>
        </p:nvSpPr>
        <p:spPr>
          <a:xfrm>
            <a:off x="4505206" y="7180898"/>
            <a:ext cx="189548" cy="189548"/>
          </a:xfrm>
          <a:prstGeom prst="roundRect">
            <a:avLst>
              <a:gd name="adj" fmla="val 9648"/>
            </a:avLst>
          </a:prstGeom>
          <a:solidFill>
            <a:srgbClr val="C9E000"/>
          </a:solidFill>
          <a:ln/>
        </p:spPr>
        <p:txBody>
          <a:bodyPr/>
          <a:lstStyle/>
          <a:p>
            <a:endParaRPr lang="en-US"/>
          </a:p>
        </p:txBody>
      </p:sp>
      <p:sp>
        <p:nvSpPr>
          <p:cNvPr id="7" name="Text 4"/>
          <p:cNvSpPr/>
          <p:nvPr/>
        </p:nvSpPr>
        <p:spPr>
          <a:xfrm>
            <a:off x="4755713" y="7180898"/>
            <a:ext cx="860227" cy="189548"/>
          </a:xfrm>
          <a:prstGeom prst="rect">
            <a:avLst/>
          </a:prstGeom>
          <a:noFill/>
          <a:ln/>
        </p:spPr>
        <p:txBody>
          <a:bodyPr wrap="none" lIns="0" tIns="0" rIns="0" bIns="0" rtlCol="0" anchor="t"/>
          <a:lstStyle/>
          <a:p>
            <a:pPr marL="0" indent="0" algn="l">
              <a:lnSpc>
                <a:spcPts val="1450"/>
              </a:lnSpc>
              <a:buNone/>
            </a:pPr>
            <a:r>
              <a:rPr lang="en-US" sz="1450" dirty="0">
                <a:solidFill>
                  <a:srgbClr val="383838"/>
                </a:solidFill>
                <a:latin typeface="DM Sans" pitchFamily="34" charset="0"/>
                <a:ea typeface="DM Sans" pitchFamily="34" charset="-122"/>
                <a:cs typeface="DM Sans" pitchFamily="34" charset="-120"/>
              </a:rPr>
              <a:t>Spellbook</a:t>
            </a:r>
            <a:endParaRPr lang="en-US" sz="1450" dirty="0"/>
          </a:p>
        </p:txBody>
      </p:sp>
      <p:sp>
        <p:nvSpPr>
          <p:cNvPr id="8" name="Shape 5"/>
          <p:cNvSpPr/>
          <p:nvPr/>
        </p:nvSpPr>
        <p:spPr>
          <a:xfrm>
            <a:off x="6869430" y="7180898"/>
            <a:ext cx="189548" cy="189548"/>
          </a:xfrm>
          <a:prstGeom prst="roundRect">
            <a:avLst>
              <a:gd name="adj" fmla="val 9648"/>
            </a:avLst>
          </a:prstGeom>
          <a:solidFill>
            <a:srgbClr val="21E000"/>
          </a:solidFill>
          <a:ln/>
        </p:spPr>
        <p:txBody>
          <a:bodyPr/>
          <a:lstStyle/>
          <a:p>
            <a:endParaRPr lang="en-US"/>
          </a:p>
        </p:txBody>
      </p:sp>
      <p:sp>
        <p:nvSpPr>
          <p:cNvPr id="9" name="Text 6"/>
          <p:cNvSpPr/>
          <p:nvPr/>
        </p:nvSpPr>
        <p:spPr>
          <a:xfrm>
            <a:off x="7119938" y="7180898"/>
            <a:ext cx="640913" cy="189548"/>
          </a:xfrm>
          <a:prstGeom prst="rect">
            <a:avLst/>
          </a:prstGeom>
          <a:noFill/>
          <a:ln/>
        </p:spPr>
        <p:txBody>
          <a:bodyPr wrap="none" lIns="0" tIns="0" rIns="0" bIns="0" rtlCol="0" anchor="t"/>
          <a:lstStyle/>
          <a:p>
            <a:pPr marL="0" indent="0" algn="l">
              <a:lnSpc>
                <a:spcPts val="1450"/>
              </a:lnSpc>
              <a:buNone/>
            </a:pPr>
            <a:r>
              <a:rPr lang="en-US" sz="1450" dirty="0">
                <a:solidFill>
                  <a:srgbClr val="383838"/>
                </a:solidFill>
                <a:latin typeface="DM Sans" pitchFamily="34" charset="0"/>
                <a:ea typeface="DM Sans" pitchFamily="34" charset="-122"/>
                <a:cs typeface="DM Sans" pitchFamily="34" charset="-120"/>
              </a:rPr>
              <a:t>eBrevia</a:t>
            </a:r>
            <a:endParaRPr lang="en-US" sz="1450" dirty="0"/>
          </a:p>
        </p:txBody>
      </p:sp>
      <p:sp>
        <p:nvSpPr>
          <p:cNvPr id="10" name="Shape 7"/>
          <p:cNvSpPr/>
          <p:nvPr/>
        </p:nvSpPr>
        <p:spPr>
          <a:xfrm>
            <a:off x="8843963" y="7180898"/>
            <a:ext cx="189548" cy="189548"/>
          </a:xfrm>
          <a:prstGeom prst="roundRect">
            <a:avLst>
              <a:gd name="adj" fmla="val 9648"/>
            </a:avLst>
          </a:prstGeom>
          <a:solidFill>
            <a:srgbClr val="00E087"/>
          </a:solidFill>
          <a:ln/>
        </p:spPr>
        <p:txBody>
          <a:bodyPr/>
          <a:lstStyle/>
          <a:p>
            <a:endParaRPr lang="en-US"/>
          </a:p>
        </p:txBody>
      </p:sp>
      <p:sp>
        <p:nvSpPr>
          <p:cNvPr id="11" name="Text 8"/>
          <p:cNvSpPr/>
          <p:nvPr/>
        </p:nvSpPr>
        <p:spPr>
          <a:xfrm>
            <a:off x="9094470" y="7180898"/>
            <a:ext cx="1200864" cy="189548"/>
          </a:xfrm>
          <a:prstGeom prst="rect">
            <a:avLst/>
          </a:prstGeom>
          <a:noFill/>
          <a:ln/>
        </p:spPr>
        <p:txBody>
          <a:bodyPr wrap="none" lIns="0" tIns="0" rIns="0" bIns="0" rtlCol="0" anchor="t"/>
          <a:lstStyle/>
          <a:p>
            <a:pPr marL="0" indent="0" algn="l">
              <a:lnSpc>
                <a:spcPts val="1450"/>
              </a:lnSpc>
              <a:buNone/>
            </a:pPr>
            <a:r>
              <a:rPr lang="en-US" sz="1450" dirty="0">
                <a:solidFill>
                  <a:srgbClr val="383838"/>
                </a:solidFill>
                <a:latin typeface="DM Sans" pitchFamily="34" charset="0"/>
                <a:ea typeface="DM Sans" pitchFamily="34" charset="-122"/>
                <a:cs typeface="DM Sans" pitchFamily="34" charset="-120"/>
              </a:rPr>
              <a:t>Onit ReviewAI</a:t>
            </a:r>
            <a:endParaRPr lang="en-US" sz="1450" dirty="0"/>
          </a:p>
        </p:txBody>
      </p:sp>
      <p:sp>
        <p:nvSpPr>
          <p:cNvPr id="12" name="Shape 9"/>
          <p:cNvSpPr/>
          <p:nvPr/>
        </p:nvSpPr>
        <p:spPr>
          <a:xfrm>
            <a:off x="10773132" y="7180898"/>
            <a:ext cx="189548" cy="189548"/>
          </a:xfrm>
          <a:prstGeom prst="roundRect">
            <a:avLst>
              <a:gd name="adj" fmla="val 9648"/>
            </a:avLst>
          </a:prstGeom>
          <a:solidFill>
            <a:srgbClr val="0091E0"/>
          </a:solidFill>
          <a:ln/>
        </p:spPr>
        <p:txBody>
          <a:bodyPr/>
          <a:lstStyle/>
          <a:p>
            <a:endParaRPr lang="en-US"/>
          </a:p>
        </p:txBody>
      </p:sp>
      <p:sp>
        <p:nvSpPr>
          <p:cNvPr id="13" name="Text 10"/>
          <p:cNvSpPr/>
          <p:nvPr/>
        </p:nvSpPr>
        <p:spPr>
          <a:xfrm>
            <a:off x="11023640" y="7180898"/>
            <a:ext cx="674132" cy="189548"/>
          </a:xfrm>
          <a:prstGeom prst="rect">
            <a:avLst/>
          </a:prstGeom>
          <a:noFill/>
          <a:ln/>
        </p:spPr>
        <p:txBody>
          <a:bodyPr wrap="none" lIns="0" tIns="0" rIns="0" bIns="0" rtlCol="0" anchor="t"/>
          <a:lstStyle/>
          <a:p>
            <a:pPr marL="0" indent="0" algn="l">
              <a:lnSpc>
                <a:spcPts val="1450"/>
              </a:lnSpc>
              <a:buNone/>
            </a:pPr>
            <a:r>
              <a:rPr lang="en-US" sz="1450" dirty="0">
                <a:solidFill>
                  <a:srgbClr val="383838"/>
                </a:solidFill>
                <a:latin typeface="DM Sans" pitchFamily="34" charset="0"/>
                <a:ea typeface="DM Sans" pitchFamily="34" charset="-122"/>
                <a:cs typeface="DM Sans" pitchFamily="34" charset="-120"/>
              </a:rPr>
              <a:t>NexLaw</a:t>
            </a:r>
            <a:endParaRPr lang="en-US" sz="1450" dirty="0"/>
          </a:p>
        </p:txBody>
      </p:sp>
      <p:pic>
        <p:nvPicPr>
          <p:cNvPr id="14" name="Picture 13">
            <a:extLst>
              <a:ext uri="{FF2B5EF4-FFF2-40B4-BE49-F238E27FC236}">
                <a16:creationId xmlns:a16="http://schemas.microsoft.com/office/drawing/2014/main" id="{31F2D320-87F9-4ACE-E18C-310C1A46F76C}"/>
              </a:ext>
            </a:extLst>
          </p:cNvPr>
          <p:cNvPicPr>
            <a:picLocks noChangeAspect="1"/>
          </p:cNvPicPr>
          <p:nvPr/>
        </p:nvPicPr>
        <p:blipFill>
          <a:blip r:embed="rId4"/>
          <a:stretch>
            <a:fillRect/>
          </a:stretch>
        </p:blipFill>
        <p:spPr>
          <a:xfrm>
            <a:off x="13013716" y="7800957"/>
            <a:ext cx="1498151" cy="3273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28549"/>
            <a:ext cx="6388298" cy="744260"/>
          </a:xfrm>
          <a:prstGeom prst="rect">
            <a:avLst/>
          </a:prstGeom>
          <a:noFill/>
          <a:ln/>
        </p:spPr>
        <p:txBody>
          <a:bodyPr wrap="non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Impact on Communities</a:t>
            </a:r>
            <a:endParaRPr lang="en-US" sz="4650" dirty="0"/>
          </a:p>
        </p:txBody>
      </p:sp>
      <p:pic>
        <p:nvPicPr>
          <p:cNvPr id="3" name="Image 0" descr="preencoded.png"/>
          <p:cNvPicPr>
            <a:picLocks noChangeAspect="1"/>
          </p:cNvPicPr>
          <p:nvPr/>
        </p:nvPicPr>
        <p:blipFill>
          <a:blip r:embed="rId3"/>
          <a:stretch>
            <a:fillRect/>
          </a:stretch>
        </p:blipFill>
        <p:spPr>
          <a:xfrm>
            <a:off x="793790" y="2926437"/>
            <a:ext cx="4120753" cy="2546747"/>
          </a:xfrm>
          <a:prstGeom prst="rect">
            <a:avLst/>
          </a:prstGeom>
        </p:spPr>
      </p:pic>
      <p:sp>
        <p:nvSpPr>
          <p:cNvPr id="4" name="Text 1"/>
          <p:cNvSpPr/>
          <p:nvPr/>
        </p:nvSpPr>
        <p:spPr>
          <a:xfrm>
            <a:off x="793790" y="5756672"/>
            <a:ext cx="4120753" cy="744141"/>
          </a:xfrm>
          <a:prstGeom prst="rect">
            <a:avLst/>
          </a:prstGeom>
          <a:noFill/>
          <a:ln/>
        </p:spPr>
        <p:txBody>
          <a:bodyPr wrap="squar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Improves Access to Legal Services</a:t>
            </a:r>
            <a:endParaRPr lang="en-US" sz="2300" dirty="0"/>
          </a:p>
        </p:txBody>
      </p:sp>
      <p:pic>
        <p:nvPicPr>
          <p:cNvPr id="5" name="Image 1" descr="preencoded.png"/>
          <p:cNvPicPr>
            <a:picLocks noChangeAspect="1"/>
          </p:cNvPicPr>
          <p:nvPr/>
        </p:nvPicPr>
        <p:blipFill>
          <a:blip r:embed="rId4"/>
          <a:stretch>
            <a:fillRect/>
          </a:stretch>
        </p:blipFill>
        <p:spPr>
          <a:xfrm>
            <a:off x="5254704" y="2926437"/>
            <a:ext cx="4120872" cy="2546866"/>
          </a:xfrm>
          <a:prstGeom prst="rect">
            <a:avLst/>
          </a:prstGeom>
        </p:spPr>
      </p:pic>
      <p:sp>
        <p:nvSpPr>
          <p:cNvPr id="6" name="Text 2"/>
          <p:cNvSpPr/>
          <p:nvPr/>
        </p:nvSpPr>
        <p:spPr>
          <a:xfrm>
            <a:off x="5254704" y="5756791"/>
            <a:ext cx="4120872" cy="744141"/>
          </a:xfrm>
          <a:prstGeom prst="rect">
            <a:avLst/>
          </a:prstGeom>
          <a:noFill/>
          <a:ln/>
        </p:spPr>
        <p:txBody>
          <a:bodyPr wrap="squar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Supports Small Businesses and NGOs</a:t>
            </a:r>
            <a:endParaRPr lang="en-US" sz="2300" dirty="0"/>
          </a:p>
        </p:txBody>
      </p:sp>
      <p:pic>
        <p:nvPicPr>
          <p:cNvPr id="7" name="Image 2" descr="preencoded.png"/>
          <p:cNvPicPr>
            <a:picLocks noChangeAspect="1"/>
          </p:cNvPicPr>
          <p:nvPr/>
        </p:nvPicPr>
        <p:blipFill>
          <a:blip r:embed="rId5"/>
          <a:stretch>
            <a:fillRect/>
          </a:stretch>
        </p:blipFill>
        <p:spPr>
          <a:xfrm>
            <a:off x="9715738" y="2926437"/>
            <a:ext cx="4120753" cy="2546747"/>
          </a:xfrm>
          <a:prstGeom prst="rect">
            <a:avLst/>
          </a:prstGeom>
        </p:spPr>
      </p:pic>
      <p:sp>
        <p:nvSpPr>
          <p:cNvPr id="8" name="Text 3"/>
          <p:cNvSpPr/>
          <p:nvPr/>
        </p:nvSpPr>
        <p:spPr>
          <a:xfrm>
            <a:off x="9715738" y="5756672"/>
            <a:ext cx="4068842"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Promotes Equity and Inclusion</a:t>
            </a:r>
            <a:endParaRPr lang="en-US" sz="2300" dirty="0"/>
          </a:p>
        </p:txBody>
      </p:sp>
      <p:pic>
        <p:nvPicPr>
          <p:cNvPr id="9" name="Picture 8">
            <a:extLst>
              <a:ext uri="{FF2B5EF4-FFF2-40B4-BE49-F238E27FC236}">
                <a16:creationId xmlns:a16="http://schemas.microsoft.com/office/drawing/2014/main" id="{E13BBA5D-E6D2-7444-AD68-9452A05945FA}"/>
              </a:ext>
            </a:extLst>
          </p:cNvPr>
          <p:cNvPicPr>
            <a:picLocks noChangeAspect="1"/>
          </p:cNvPicPr>
          <p:nvPr/>
        </p:nvPicPr>
        <p:blipFill>
          <a:blip r:embed="rId6"/>
          <a:stretch>
            <a:fillRect/>
          </a:stretch>
        </p:blipFill>
        <p:spPr>
          <a:xfrm>
            <a:off x="13013716" y="7800957"/>
            <a:ext cx="1498151" cy="3273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1713" y="894993"/>
            <a:ext cx="9928027" cy="744260"/>
          </a:xfrm>
          <a:prstGeom prst="rect">
            <a:avLst/>
          </a:prstGeom>
          <a:noFill/>
          <a:ln/>
        </p:spPr>
        <p:txBody>
          <a:bodyPr wrap="non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Meet the Experts Behind the Solution</a:t>
            </a:r>
            <a:endParaRPr lang="en-US" sz="4650" dirty="0"/>
          </a:p>
        </p:txBody>
      </p:sp>
      <p:sp>
        <p:nvSpPr>
          <p:cNvPr id="3" name="Text 1"/>
          <p:cNvSpPr/>
          <p:nvPr/>
        </p:nvSpPr>
        <p:spPr>
          <a:xfrm>
            <a:off x="793790" y="4187428"/>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5" name="Text 3"/>
          <p:cNvSpPr/>
          <p:nvPr/>
        </p:nvSpPr>
        <p:spPr>
          <a:xfrm>
            <a:off x="7599521" y="4187428"/>
            <a:ext cx="2977039" cy="372070"/>
          </a:xfrm>
          <a:prstGeom prst="rect">
            <a:avLst/>
          </a:prstGeom>
          <a:noFill/>
          <a:ln/>
        </p:spPr>
        <p:txBody>
          <a:bodyPr wrap="none" lIns="0" tIns="0" rIns="0" bIns="0" rtlCol="0" anchor="t"/>
          <a:lstStyle/>
          <a:p>
            <a:pPr marL="0" indent="0">
              <a:lnSpc>
                <a:spcPts val="2900"/>
              </a:lnSpc>
              <a:buNone/>
            </a:pPr>
            <a:endParaRPr lang="en-US" sz="2300" dirty="0"/>
          </a:p>
        </p:txBody>
      </p:sp>
      <p:sp>
        <p:nvSpPr>
          <p:cNvPr id="6" name="Text 4"/>
          <p:cNvSpPr/>
          <p:nvPr/>
        </p:nvSpPr>
        <p:spPr>
          <a:xfrm>
            <a:off x="7599521" y="4786313"/>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8" name="Picture 7" descr="A person wearing glasses and a suit&#10;&#10;Description automatically generated">
            <a:extLst>
              <a:ext uri="{FF2B5EF4-FFF2-40B4-BE49-F238E27FC236}">
                <a16:creationId xmlns:a16="http://schemas.microsoft.com/office/drawing/2014/main" id="{97AED5C7-A8B1-AEB3-1A8D-666812A74BD7}"/>
              </a:ext>
            </a:extLst>
          </p:cNvPr>
          <p:cNvPicPr>
            <a:picLocks noChangeAspect="1"/>
          </p:cNvPicPr>
          <p:nvPr/>
        </p:nvPicPr>
        <p:blipFill>
          <a:blip r:embed="rId3"/>
          <a:stretch>
            <a:fillRect/>
          </a:stretch>
        </p:blipFill>
        <p:spPr>
          <a:xfrm>
            <a:off x="1214913" y="1946606"/>
            <a:ext cx="2134791" cy="2134791"/>
          </a:xfrm>
          <a:prstGeom prst="rect">
            <a:avLst/>
          </a:prstGeom>
        </p:spPr>
      </p:pic>
      <p:pic>
        <p:nvPicPr>
          <p:cNvPr id="12" name="Picture 11" descr="A person in a white shirt&#10;&#10;Description automatically generated">
            <a:extLst>
              <a:ext uri="{FF2B5EF4-FFF2-40B4-BE49-F238E27FC236}">
                <a16:creationId xmlns:a16="http://schemas.microsoft.com/office/drawing/2014/main" id="{94A32B15-ABFC-3D3B-5CAC-4FB6F86BD154}"/>
              </a:ext>
            </a:extLst>
          </p:cNvPr>
          <p:cNvPicPr>
            <a:picLocks noChangeAspect="1"/>
          </p:cNvPicPr>
          <p:nvPr/>
        </p:nvPicPr>
        <p:blipFill>
          <a:blip r:embed="rId4"/>
          <a:stretch>
            <a:fillRect/>
          </a:stretch>
        </p:blipFill>
        <p:spPr>
          <a:xfrm>
            <a:off x="3770829" y="4786313"/>
            <a:ext cx="1707817" cy="1996578"/>
          </a:xfrm>
          <a:prstGeom prst="rect">
            <a:avLst/>
          </a:prstGeom>
        </p:spPr>
      </p:pic>
      <p:pic>
        <p:nvPicPr>
          <p:cNvPr id="14" name="Picture 13" descr="A person with long hair wearing a red shirt&#10;&#10;Description automatically generated">
            <a:extLst>
              <a:ext uri="{FF2B5EF4-FFF2-40B4-BE49-F238E27FC236}">
                <a16:creationId xmlns:a16="http://schemas.microsoft.com/office/drawing/2014/main" id="{7B25D32B-3DF9-5839-5DFC-9C7F55B26142}"/>
              </a:ext>
            </a:extLst>
          </p:cNvPr>
          <p:cNvPicPr>
            <a:picLocks noChangeAspect="1"/>
          </p:cNvPicPr>
          <p:nvPr/>
        </p:nvPicPr>
        <p:blipFill>
          <a:blip r:embed="rId5"/>
          <a:stretch>
            <a:fillRect/>
          </a:stretch>
        </p:blipFill>
        <p:spPr>
          <a:xfrm>
            <a:off x="6331982" y="4786313"/>
            <a:ext cx="1966436" cy="1966436"/>
          </a:xfrm>
          <a:prstGeom prst="rect">
            <a:avLst/>
          </a:prstGeom>
        </p:spPr>
      </p:pic>
      <p:pic>
        <p:nvPicPr>
          <p:cNvPr id="16" name="Picture 15" descr="A person with a beard smiling&#10;&#10;Description automatically generated">
            <a:extLst>
              <a:ext uri="{FF2B5EF4-FFF2-40B4-BE49-F238E27FC236}">
                <a16:creationId xmlns:a16="http://schemas.microsoft.com/office/drawing/2014/main" id="{7DDE0D9A-ED5F-6B43-11A3-0FED2F9DE367}"/>
              </a:ext>
            </a:extLst>
          </p:cNvPr>
          <p:cNvPicPr>
            <a:picLocks noChangeAspect="1"/>
          </p:cNvPicPr>
          <p:nvPr/>
        </p:nvPicPr>
        <p:blipFill>
          <a:blip r:embed="rId6"/>
          <a:stretch>
            <a:fillRect/>
          </a:stretch>
        </p:blipFill>
        <p:spPr>
          <a:xfrm>
            <a:off x="9293662" y="4851704"/>
            <a:ext cx="1426078" cy="1901438"/>
          </a:xfrm>
          <a:prstGeom prst="rect">
            <a:avLst/>
          </a:prstGeom>
        </p:spPr>
      </p:pic>
      <p:pic>
        <p:nvPicPr>
          <p:cNvPr id="18" name="Picture 17" descr="A person smiling at the camera&#10;&#10;Description automatically generated">
            <a:extLst>
              <a:ext uri="{FF2B5EF4-FFF2-40B4-BE49-F238E27FC236}">
                <a16:creationId xmlns:a16="http://schemas.microsoft.com/office/drawing/2014/main" id="{4201E1FF-677D-B8AA-4F0D-BB350AF17CD6}"/>
              </a:ext>
            </a:extLst>
          </p:cNvPr>
          <p:cNvPicPr>
            <a:picLocks noChangeAspect="1"/>
          </p:cNvPicPr>
          <p:nvPr/>
        </p:nvPicPr>
        <p:blipFill>
          <a:blip r:embed="rId7"/>
          <a:stretch>
            <a:fillRect/>
          </a:stretch>
        </p:blipFill>
        <p:spPr>
          <a:xfrm>
            <a:off x="7559180" y="1946606"/>
            <a:ext cx="2068588" cy="2051476"/>
          </a:xfrm>
          <a:prstGeom prst="rect">
            <a:avLst/>
          </a:prstGeom>
        </p:spPr>
      </p:pic>
      <p:sp>
        <p:nvSpPr>
          <p:cNvPr id="20" name="TextBox 19">
            <a:extLst>
              <a:ext uri="{FF2B5EF4-FFF2-40B4-BE49-F238E27FC236}">
                <a16:creationId xmlns:a16="http://schemas.microsoft.com/office/drawing/2014/main" id="{1B7F1F13-CE0A-4B1A-2D3C-2FD1BEBE35D8}"/>
              </a:ext>
            </a:extLst>
          </p:cNvPr>
          <p:cNvSpPr txBox="1"/>
          <p:nvPr/>
        </p:nvSpPr>
        <p:spPr>
          <a:xfrm>
            <a:off x="3557342" y="2181985"/>
            <a:ext cx="2134790" cy="431913"/>
          </a:xfrm>
          <a:prstGeom prst="rect">
            <a:avLst/>
          </a:prstGeom>
          <a:noFill/>
        </p:spPr>
        <p:txBody>
          <a:bodyPr wrap="square">
            <a:spAutoFit/>
          </a:bodyPr>
          <a:lstStyle/>
          <a:p>
            <a:pPr marL="0" indent="0" algn="l">
              <a:lnSpc>
                <a:spcPts val="2900"/>
              </a:lnSpc>
              <a:buNone/>
            </a:pPr>
            <a:r>
              <a:rPr lang="en-US" sz="1800" dirty="0">
                <a:solidFill>
                  <a:srgbClr val="383838"/>
                </a:solidFill>
                <a:latin typeface="PT Serif" pitchFamily="34" charset="0"/>
                <a:ea typeface="PT Serif" pitchFamily="34" charset="-122"/>
                <a:cs typeface="PT Serif" pitchFamily="34" charset="-120"/>
              </a:rPr>
              <a:t>Aymen Mathlouthi</a:t>
            </a:r>
            <a:endParaRPr lang="en-US" sz="1800" dirty="0"/>
          </a:p>
        </p:txBody>
      </p:sp>
      <p:sp>
        <p:nvSpPr>
          <p:cNvPr id="22" name="TextBox 21">
            <a:extLst>
              <a:ext uri="{FF2B5EF4-FFF2-40B4-BE49-F238E27FC236}">
                <a16:creationId xmlns:a16="http://schemas.microsoft.com/office/drawing/2014/main" id="{9544B7C0-1370-12A2-095D-67530C127E89}"/>
              </a:ext>
            </a:extLst>
          </p:cNvPr>
          <p:cNvSpPr txBox="1"/>
          <p:nvPr/>
        </p:nvSpPr>
        <p:spPr>
          <a:xfrm>
            <a:off x="9901608" y="2225063"/>
            <a:ext cx="1707817" cy="431913"/>
          </a:xfrm>
          <a:prstGeom prst="rect">
            <a:avLst/>
          </a:prstGeom>
          <a:noFill/>
        </p:spPr>
        <p:txBody>
          <a:bodyPr wrap="square">
            <a:spAutoFit/>
          </a:bodyPr>
          <a:lstStyle/>
          <a:p>
            <a:pPr marL="0" indent="0" algn="l">
              <a:lnSpc>
                <a:spcPts val="2900"/>
              </a:lnSpc>
              <a:buNone/>
            </a:pPr>
            <a:r>
              <a:rPr lang="en-US" sz="1800" dirty="0" err="1">
                <a:solidFill>
                  <a:srgbClr val="383838"/>
                </a:solidFill>
                <a:latin typeface="PT Serif" pitchFamily="34" charset="0"/>
                <a:ea typeface="PT Serif" pitchFamily="34" charset="-122"/>
                <a:cs typeface="PT Serif" pitchFamily="34" charset="-120"/>
              </a:rPr>
              <a:t>Lindaa</a:t>
            </a:r>
            <a:r>
              <a:rPr lang="en-US" sz="1800" dirty="0">
                <a:solidFill>
                  <a:srgbClr val="383838"/>
                </a:solidFill>
                <a:latin typeface="PT Serif" pitchFamily="34" charset="0"/>
                <a:ea typeface="PT Serif" pitchFamily="34" charset="-122"/>
                <a:cs typeface="PT Serif" pitchFamily="34" charset="-120"/>
              </a:rPr>
              <a:t> Rajab</a:t>
            </a:r>
            <a:endParaRPr lang="en-US" sz="1800" dirty="0"/>
          </a:p>
        </p:txBody>
      </p:sp>
      <p:sp>
        <p:nvSpPr>
          <p:cNvPr id="24" name="TextBox 23">
            <a:extLst>
              <a:ext uri="{FF2B5EF4-FFF2-40B4-BE49-F238E27FC236}">
                <a16:creationId xmlns:a16="http://schemas.microsoft.com/office/drawing/2014/main" id="{E8D31497-DF3E-0983-8ED7-977BD7986944}"/>
              </a:ext>
            </a:extLst>
          </p:cNvPr>
          <p:cNvSpPr txBox="1"/>
          <p:nvPr/>
        </p:nvSpPr>
        <p:spPr>
          <a:xfrm>
            <a:off x="3845160" y="6932384"/>
            <a:ext cx="1707817" cy="431913"/>
          </a:xfrm>
          <a:prstGeom prst="rect">
            <a:avLst/>
          </a:prstGeom>
          <a:noFill/>
        </p:spPr>
        <p:txBody>
          <a:bodyPr wrap="square">
            <a:spAutoFit/>
          </a:bodyPr>
          <a:lstStyle/>
          <a:p>
            <a:pPr marL="0" indent="0" algn="l">
              <a:lnSpc>
                <a:spcPts val="2900"/>
              </a:lnSpc>
              <a:buNone/>
            </a:pPr>
            <a:r>
              <a:rPr lang="en-US" sz="1800" dirty="0" err="1">
                <a:solidFill>
                  <a:srgbClr val="383838"/>
                </a:solidFill>
                <a:latin typeface="PT Serif" pitchFamily="34" charset="0"/>
                <a:ea typeface="PT Serif" pitchFamily="34" charset="-122"/>
                <a:cs typeface="PT Serif" pitchFamily="34" charset="-120"/>
              </a:rPr>
              <a:t>Oubeid</a:t>
            </a:r>
            <a:r>
              <a:rPr lang="en-US" sz="1800" dirty="0">
                <a:solidFill>
                  <a:srgbClr val="383838"/>
                </a:solidFill>
                <a:latin typeface="PT Serif" pitchFamily="34" charset="0"/>
                <a:ea typeface="PT Serif" pitchFamily="34" charset="-122"/>
                <a:cs typeface="PT Serif" pitchFamily="34" charset="-120"/>
              </a:rPr>
              <a:t> </a:t>
            </a:r>
            <a:r>
              <a:rPr lang="en-US" sz="1800" dirty="0" err="1">
                <a:solidFill>
                  <a:srgbClr val="383838"/>
                </a:solidFill>
                <a:latin typeface="PT Serif" pitchFamily="34" charset="0"/>
                <a:ea typeface="PT Serif" pitchFamily="34" charset="-122"/>
                <a:cs typeface="PT Serif" pitchFamily="34" charset="-120"/>
              </a:rPr>
              <a:t>Jemli</a:t>
            </a:r>
            <a:endParaRPr lang="en-US" sz="1800" dirty="0"/>
          </a:p>
        </p:txBody>
      </p:sp>
      <p:sp>
        <p:nvSpPr>
          <p:cNvPr id="26" name="TextBox 25">
            <a:extLst>
              <a:ext uri="{FF2B5EF4-FFF2-40B4-BE49-F238E27FC236}">
                <a16:creationId xmlns:a16="http://schemas.microsoft.com/office/drawing/2014/main" id="{56D8E598-1A17-918A-63C6-52B710B7BEB5}"/>
              </a:ext>
            </a:extLst>
          </p:cNvPr>
          <p:cNvSpPr txBox="1"/>
          <p:nvPr/>
        </p:nvSpPr>
        <p:spPr>
          <a:xfrm>
            <a:off x="6367511" y="6929185"/>
            <a:ext cx="1895377" cy="431913"/>
          </a:xfrm>
          <a:prstGeom prst="rect">
            <a:avLst/>
          </a:prstGeom>
          <a:noFill/>
        </p:spPr>
        <p:txBody>
          <a:bodyPr wrap="square">
            <a:spAutoFit/>
          </a:bodyPr>
          <a:lstStyle/>
          <a:p>
            <a:pPr marL="0" indent="0" algn="l">
              <a:lnSpc>
                <a:spcPts val="2900"/>
              </a:lnSpc>
              <a:buNone/>
            </a:pPr>
            <a:r>
              <a:rPr lang="en-US" sz="1800" dirty="0">
                <a:solidFill>
                  <a:srgbClr val="383838"/>
                </a:solidFill>
                <a:latin typeface="PT Serif" pitchFamily="34" charset="0"/>
                <a:ea typeface="PT Serif" pitchFamily="34" charset="-122"/>
                <a:cs typeface="PT Serif" pitchFamily="34" charset="-120"/>
              </a:rPr>
              <a:t>Sarra </a:t>
            </a:r>
            <a:r>
              <a:rPr lang="en-US" sz="1800" dirty="0" err="1">
                <a:solidFill>
                  <a:srgbClr val="383838"/>
                </a:solidFill>
                <a:latin typeface="PT Serif" pitchFamily="34" charset="0"/>
                <a:ea typeface="PT Serif" pitchFamily="34" charset="-122"/>
                <a:cs typeface="PT Serif" pitchFamily="34" charset="-120"/>
              </a:rPr>
              <a:t>Hammami</a:t>
            </a:r>
            <a:endParaRPr lang="en-US" sz="1800" dirty="0"/>
          </a:p>
        </p:txBody>
      </p:sp>
      <p:sp>
        <p:nvSpPr>
          <p:cNvPr id="28" name="TextBox 27">
            <a:extLst>
              <a:ext uri="{FF2B5EF4-FFF2-40B4-BE49-F238E27FC236}">
                <a16:creationId xmlns:a16="http://schemas.microsoft.com/office/drawing/2014/main" id="{5B66376D-6242-D3CF-94D8-EE2C45B2FE46}"/>
              </a:ext>
            </a:extLst>
          </p:cNvPr>
          <p:cNvSpPr txBox="1"/>
          <p:nvPr/>
        </p:nvSpPr>
        <p:spPr>
          <a:xfrm>
            <a:off x="9077422" y="6932384"/>
            <a:ext cx="2134790" cy="431913"/>
          </a:xfrm>
          <a:prstGeom prst="rect">
            <a:avLst/>
          </a:prstGeom>
          <a:noFill/>
        </p:spPr>
        <p:txBody>
          <a:bodyPr wrap="square">
            <a:spAutoFit/>
          </a:bodyPr>
          <a:lstStyle/>
          <a:p>
            <a:pPr marL="0" indent="0" algn="l">
              <a:lnSpc>
                <a:spcPts val="2900"/>
              </a:lnSpc>
              <a:buNone/>
            </a:pPr>
            <a:r>
              <a:rPr lang="en-US" sz="1800" dirty="0" err="1">
                <a:solidFill>
                  <a:srgbClr val="383838"/>
                </a:solidFill>
                <a:latin typeface="PT Serif" pitchFamily="34" charset="0"/>
                <a:ea typeface="PT Serif" pitchFamily="34" charset="-122"/>
                <a:cs typeface="PT Serif" pitchFamily="34" charset="-120"/>
              </a:rPr>
              <a:t>Ghassen</a:t>
            </a:r>
            <a:r>
              <a:rPr lang="en-US" sz="1800" dirty="0">
                <a:solidFill>
                  <a:srgbClr val="383838"/>
                </a:solidFill>
                <a:latin typeface="PT Serif" pitchFamily="34" charset="0"/>
                <a:ea typeface="PT Serif" pitchFamily="34" charset="-122"/>
                <a:cs typeface="PT Serif" pitchFamily="34" charset="-120"/>
              </a:rPr>
              <a:t> </a:t>
            </a:r>
            <a:r>
              <a:rPr lang="en-US" sz="1800" dirty="0" err="1">
                <a:solidFill>
                  <a:srgbClr val="383838"/>
                </a:solidFill>
                <a:latin typeface="PT Serif" pitchFamily="34" charset="0"/>
                <a:ea typeface="PT Serif" pitchFamily="34" charset="-122"/>
                <a:cs typeface="PT Serif" pitchFamily="34" charset="-120"/>
              </a:rPr>
              <a:t>Rhouma</a:t>
            </a:r>
            <a:endParaRPr lang="en-US" sz="1800" dirty="0"/>
          </a:p>
        </p:txBody>
      </p:sp>
      <p:sp>
        <p:nvSpPr>
          <p:cNvPr id="30" name="TextBox 29">
            <a:extLst>
              <a:ext uri="{FF2B5EF4-FFF2-40B4-BE49-F238E27FC236}">
                <a16:creationId xmlns:a16="http://schemas.microsoft.com/office/drawing/2014/main" id="{DEEAF375-80C7-BEDC-E47C-38A269879D7D}"/>
              </a:ext>
            </a:extLst>
          </p:cNvPr>
          <p:cNvSpPr txBox="1"/>
          <p:nvPr/>
        </p:nvSpPr>
        <p:spPr>
          <a:xfrm>
            <a:off x="543160" y="5957739"/>
            <a:ext cx="7315200" cy="450957"/>
          </a:xfrm>
          <a:prstGeom prst="rect">
            <a:avLst/>
          </a:prstGeom>
          <a:noFill/>
        </p:spPr>
        <p:txBody>
          <a:bodyPr wrap="square">
            <a:spAutoFit/>
          </a:bodyPr>
          <a:lstStyle/>
          <a:p>
            <a:pPr marL="0" indent="0">
              <a:lnSpc>
                <a:spcPts val="2900"/>
              </a:lnSpc>
              <a:buNone/>
            </a:pPr>
            <a:r>
              <a:rPr lang="en-US" sz="2400" dirty="0">
                <a:latin typeface="PT Serif" panose="020A0603040505020204" pitchFamily="18" charset="0"/>
              </a:rPr>
              <a:t>AI engineers :</a:t>
            </a:r>
          </a:p>
        </p:txBody>
      </p:sp>
      <p:sp>
        <p:nvSpPr>
          <p:cNvPr id="32" name="TextBox 31">
            <a:extLst>
              <a:ext uri="{FF2B5EF4-FFF2-40B4-BE49-F238E27FC236}">
                <a16:creationId xmlns:a16="http://schemas.microsoft.com/office/drawing/2014/main" id="{D9D4258A-4CFC-E672-C768-47279AEC6279}"/>
              </a:ext>
            </a:extLst>
          </p:cNvPr>
          <p:cNvSpPr txBox="1"/>
          <p:nvPr/>
        </p:nvSpPr>
        <p:spPr>
          <a:xfrm>
            <a:off x="9924626" y="2749005"/>
            <a:ext cx="1303867" cy="437684"/>
          </a:xfrm>
          <a:prstGeom prst="rect">
            <a:avLst/>
          </a:prstGeom>
          <a:noFill/>
        </p:spPr>
        <p:txBody>
          <a:bodyPr wrap="square">
            <a:spAutoFit/>
          </a:bodyPr>
          <a:lstStyle/>
          <a:p>
            <a:pPr marL="0" indent="0">
              <a:lnSpc>
                <a:spcPts val="2900"/>
              </a:lnSpc>
              <a:buNone/>
            </a:pPr>
            <a:r>
              <a:rPr lang="en-US" sz="2000" dirty="0">
                <a:latin typeface="PT Serif" panose="020A0603040505020204" pitchFamily="18" charset="0"/>
              </a:rPr>
              <a:t>Designer</a:t>
            </a:r>
          </a:p>
        </p:txBody>
      </p:sp>
      <p:sp>
        <p:nvSpPr>
          <p:cNvPr id="34" name="TextBox 33">
            <a:extLst>
              <a:ext uri="{FF2B5EF4-FFF2-40B4-BE49-F238E27FC236}">
                <a16:creationId xmlns:a16="http://schemas.microsoft.com/office/drawing/2014/main" id="{CEDBBD4C-7582-8FFD-D8C6-1D7080442899}"/>
              </a:ext>
            </a:extLst>
          </p:cNvPr>
          <p:cNvSpPr txBox="1"/>
          <p:nvPr/>
        </p:nvSpPr>
        <p:spPr>
          <a:xfrm>
            <a:off x="3557342" y="2799598"/>
            <a:ext cx="7951825" cy="400110"/>
          </a:xfrm>
          <a:prstGeom prst="rect">
            <a:avLst/>
          </a:prstGeom>
          <a:noFill/>
        </p:spPr>
        <p:txBody>
          <a:bodyPr wrap="square">
            <a:spAutoFit/>
          </a:bodyPr>
          <a:lstStyle/>
          <a:p>
            <a:r>
              <a:rPr lang="en-US" sz="2000" dirty="0">
                <a:latin typeface="PT Serif" panose="020A0603040505020204" pitchFamily="18" charset="0"/>
              </a:rPr>
              <a:t>Marketing Manager</a:t>
            </a:r>
          </a:p>
        </p:txBody>
      </p:sp>
      <p:pic>
        <p:nvPicPr>
          <p:cNvPr id="35" name="Picture 34">
            <a:extLst>
              <a:ext uri="{FF2B5EF4-FFF2-40B4-BE49-F238E27FC236}">
                <a16:creationId xmlns:a16="http://schemas.microsoft.com/office/drawing/2014/main" id="{E38A4AE9-E639-968B-D91F-A3FF9A973C4D}"/>
              </a:ext>
            </a:extLst>
          </p:cNvPr>
          <p:cNvPicPr>
            <a:picLocks noChangeAspect="1"/>
          </p:cNvPicPr>
          <p:nvPr/>
        </p:nvPicPr>
        <p:blipFill>
          <a:blip r:embed="rId8"/>
          <a:stretch>
            <a:fillRect/>
          </a:stretch>
        </p:blipFill>
        <p:spPr>
          <a:xfrm>
            <a:off x="13013716" y="7800957"/>
            <a:ext cx="1498151" cy="32732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TotalTime>
  <Words>1093</Words>
  <Application>Microsoft Office PowerPoint</Application>
  <PresentationFormat>Custom</PresentationFormat>
  <Paragraphs>125</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PT Serif</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aymen mathlouthi</cp:lastModifiedBy>
  <cp:revision>4</cp:revision>
  <dcterms:created xsi:type="dcterms:W3CDTF">2024-12-22T02:54:45Z</dcterms:created>
  <dcterms:modified xsi:type="dcterms:W3CDTF">2024-12-22T06:28:06Z</dcterms:modified>
</cp:coreProperties>
</file>